
<file path=[Content_Types].xml><?xml version="1.0" encoding="utf-8"?>
<Types xmlns="http://schemas.openxmlformats.org/package/2006/content-types">
  <Default ContentType="application/x-fontdata" Extension="fntdata"/>
  <Default ContentType="image/gif" Extension="gif"/>
  <Default ContentType="image/png" Extension="png"/>
  <Default ContentType="application/vnd.openxmlformats-package.relationships+xml" Extension="rels"/>
  <Default ContentType="application/xml" Extension="xml"/>
  <Override ContentType="application/vnd.openxmlformats-officedocument.presentationml.notesMaster+xml" PartName="/ppt/notesMasters/notesMaster1.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notesSlide+xml" PartName="/ppt/notesSlides/notesSlide17.xml"/>
  <Override ContentType="application/vnd.openxmlformats-officedocument.presentationml.notesSlide+xml" PartName="/ppt/notesSlides/notesSlide18.xml"/>
  <Override ContentType="application/vnd.openxmlformats-officedocument.presentationml.notesSlide+xml" PartName="/ppt/notesSlides/notesSlide19.xml"/>
  <Override ContentType="application/vnd.openxmlformats-officedocument.presentationml.notesSlide+xml" PartName="/ppt/notesSlides/notesSlide20.xml"/>
  <Override ContentType="application/vnd.openxmlformats-officedocument.presentationml.notesSlide+xml" PartName="/ppt/notesSlides/notesSlide21.xml"/>
  <Override ContentType="application/vnd.openxmlformats-officedocument.presentationml.notesSlide+xml" PartName="/ppt/notesSlides/notesSlide22.xml"/>
  <Override ContentType="application/vnd.openxmlformats-officedocument.presentationml.notesSlide+xml" PartName="/ppt/notesSlides/notesSlide23.xml"/>
  <Override ContentType="application/vnd.openxmlformats-officedocument.presentationml.notesSlide+xml" PartName="/ppt/notesSlides/notesSlide24.xml"/>
  <Override ContentType="application/vnd.openxmlformats-officedocument.presentationml.notesSlide+xml" PartName="/ppt/notesSlides/notesSlide25.xml"/>
  <Override ContentType="application/vnd.openxmlformats-officedocument.presentationml.notesSlide+xml" PartName="/ppt/notesSlides/notesSlide26.xml"/>
  <Override ContentType="application/vnd.openxmlformats-officedocument.presentationml.notesSlide+xml" PartName="/ppt/notesSlides/notesSlide27.xml"/>
  <Override ContentType="application/vnd.openxmlformats-officedocument.presentationml.notesSlide+xml" PartName="/ppt/notesSlides/notesSlide28.xml"/>
  <Override ContentType="application/vnd.openxmlformats-officedocument.presentationml.notesSlide+xml" PartName="/ppt/notesSlides/notesSlide29.xml"/>
  <Override ContentType="application/vnd.openxmlformats-officedocument.presentationml.notesSlide+xml" PartName="/ppt/notesSlides/notesSlide30.xml"/>
  <Override ContentType="application/vnd.openxmlformats-officedocument.presentationml.notesSlide+xml" PartName="/ppt/notesSlides/notesSlide31.xml"/>
  <Override ContentType="application/vnd.openxmlformats-officedocument.presentationml.notesSlide+xml" PartName="/ppt/notesSlides/notesSlide32.xml"/>
  <Override ContentType="application/vnd.openxmlformats-officedocument.presentationml.notesSlide+xml" PartName="/ppt/notesSlides/notesSlide33.xml"/>
  <Override ContentType="application/vnd.openxmlformats-officedocument.presentationml.notesSlide+xml" PartName="/ppt/notesSlides/notesSlide34.xml"/>
  <Override ContentType="application/vnd.openxmlformats-officedocument.presentationml.notesSlide+xml" PartName="/ppt/notesSlides/notesSlide35.xml"/>
  <Override ContentType="application/vnd.openxmlformats-officedocument.presentationml.notesSlide+xml" PartName="/ppt/notesSlides/notesSlide36.xml"/>
  <Override ContentType="application/vnd.openxmlformats-officedocument.presentationml.notesSlide+xml" PartName="/ppt/notesSlides/notesSlide37.xml"/>
  <Override ContentType="application/vnd.openxmlformats-officedocument.presentationml.notesSlide+xml" PartName="/ppt/notesSlides/notesSlide38.xml"/>
  <Override ContentType="application/vnd.openxmlformats-officedocument.presentationml.notesSlide+xml" PartName="/ppt/notesSlides/notesSlide39.xml"/>
  <Override ContentType="application/vnd.openxmlformats-officedocument.presentationml.notesSlide+xml" PartName="/ppt/notesSlides/notesSlide40.xml"/>
  <Override ContentType="application/vnd.openxmlformats-officedocument.presentationml.notesSlide+xml" PartName="/ppt/notesSlides/notesSlide41.xml"/>
  <Override ContentType="application/vnd.openxmlformats-officedocument.presentationml.notesSlide+xml" PartName="/ppt/notesSlides/notesSlide42.xml"/>
  <Override ContentType="application/vnd.openxmlformats-officedocument.presentationml.notesSlide+xml" PartName="/ppt/notesSlides/notesSlide43.xml"/>
  <Override ContentType="application/vnd.openxmlformats-officedocument.presentationml.notesSlide+xml" PartName="/ppt/notesSlides/notesSlide44.xml"/>
  <Override ContentType="application/vnd.openxmlformats-officedocument.presentationml.notesSlide+xml" PartName="/ppt/notesSlides/notesSlide45.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presProps+xml" PartName="/ppt/presProps.xml"/>
  <Override ContentType="application/vnd.openxmlformats-officedocument.presentationml.presentation.main+xml" PartName="/ppt/presentation.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slide+xml" PartName="/ppt/slides/slide44.xml"/>
  <Override ContentType="application/vnd.openxmlformats-officedocument.presentationml.slide+xml" PartName="/ppt/slides/slide45.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3.xml"/>
  <Override ContentType="application/vnd.openxmlformats-officedocument.presentationml.slideLayout+xml" PartName="/ppt/slideLayouts/slideLayout14.xml"/>
  <Override ContentType="application/vnd.openxmlformats-officedocument.presentationml.slideLayout+xml" PartName="/ppt/slideLayouts/slideLayout15.xml"/>
  <Override ContentType="application/vnd.openxmlformats-officedocument.presentationml.slideLayout+xml" PartName="/ppt/slideLayouts/slideLayout16.xml"/>
  <Override ContentType="application/vnd.openxmlformats-officedocument.presentationml.slideLayout+xml" PartName="/ppt/slideLayouts/slideLayout17.xml"/>
  <Override ContentType="application/vnd.openxmlformats-officedocument.presentationml.slideLayout+xml" PartName="/ppt/slideLayouts/slideLayout18.xml"/>
  <Override ContentType="application/vnd.openxmlformats-officedocument.presentationml.slideLayout+xml" PartName="/ppt/slideLayouts/slideLayout19.xml"/>
  <Override ContentType="application/vnd.openxmlformats-officedocument.presentationml.slideLayout+xml" PartName="/ppt/slideLayouts/slideLayout20.xml"/>
  <Override ContentType="application/vnd.openxmlformats-officedocument.presentationml.slideLayout+xml" PartName="/ppt/slideLayouts/slideLayout21.xml"/>
  <Override ContentType="application/vnd.openxmlformats-officedocument.presentationml.slideLayout+xml" PartName="/ppt/slideLayouts/slideLayout22.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25.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73"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Lst>
  <p:sldSz cy="5143500" cx="9144000"/>
  <p:notesSz cx="6858000" cy="9144000"/>
  <p:embeddedFontLst>
    <p:embeddedFont>
      <p:font typeface="Roboto Mono"/>
      <p:regular r:id="rId50"/>
      <p:bold r:id="rId51"/>
      <p:italic r:id="rId52"/>
      <p:boldItalic r:id="rId53"/>
    </p:embeddedFont>
    <p:embeddedFont>
      <p:font typeface="Open Sans"/>
      <p:regular r:id="rId54"/>
      <p:bold r:id="rId55"/>
      <p:italic r:id="rId56"/>
      <p:boldItalic r:id="rId5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font" Target="fonts/RobotoMono-bold.fntdata"/><Relationship Id="rId50" Type="http://schemas.openxmlformats.org/officeDocument/2006/relationships/font" Target="fonts/RobotoMono-regular.fntdata"/><Relationship Id="rId53" Type="http://schemas.openxmlformats.org/officeDocument/2006/relationships/font" Target="fonts/RobotoMono-boldItalic.fntdata"/><Relationship Id="rId52" Type="http://schemas.openxmlformats.org/officeDocument/2006/relationships/font" Target="fonts/RobotoMono-italic.fntdata"/><Relationship Id="rId11" Type="http://schemas.openxmlformats.org/officeDocument/2006/relationships/slide" Target="slides/slide7.xml"/><Relationship Id="rId55" Type="http://schemas.openxmlformats.org/officeDocument/2006/relationships/font" Target="fonts/OpenSans-bold.fntdata"/><Relationship Id="rId10" Type="http://schemas.openxmlformats.org/officeDocument/2006/relationships/slide" Target="slides/slide6.xml"/><Relationship Id="rId54" Type="http://schemas.openxmlformats.org/officeDocument/2006/relationships/font" Target="fonts/OpenSans-regular.fntdata"/><Relationship Id="rId13" Type="http://schemas.openxmlformats.org/officeDocument/2006/relationships/slide" Target="slides/slide9.xml"/><Relationship Id="rId57" Type="http://schemas.openxmlformats.org/officeDocument/2006/relationships/font" Target="fonts/OpenSans-boldItalic.fntdata"/><Relationship Id="rId12" Type="http://schemas.openxmlformats.org/officeDocument/2006/relationships/slide" Target="slides/slide8.xml"/><Relationship Id="rId56" Type="http://schemas.openxmlformats.org/officeDocument/2006/relationships/font" Target="fonts/OpenSans-italic.fntdata"/><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9" name="Shape 109"/>
        <p:cNvGrpSpPr/>
        <p:nvPr/>
      </p:nvGrpSpPr>
      <p:grpSpPr>
        <a:xfrm>
          <a:off x="0" y="0"/>
          <a:ext cx="0" cy="0"/>
          <a:chOff x="0" y="0"/>
          <a:chExt cx="0" cy="0"/>
        </a:xfrm>
      </p:grpSpPr>
      <p:sp>
        <p:nvSpPr>
          <p:cNvPr id="110" name="Google Shape;110;g244c4c34_0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244c4c34_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Hello! My name is Ivan and today I’m going to talk about an exporter we wrote.</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5" name="Shape 115"/>
        <p:cNvGrpSpPr/>
        <p:nvPr/>
      </p:nvGrpSpPr>
      <p:grpSpPr>
        <a:xfrm>
          <a:off x="0" y="0"/>
          <a:ext cx="0" cy="0"/>
          <a:chOff x="0" y="0"/>
          <a:chExt cx="0" cy="0"/>
        </a:xfrm>
      </p:grpSpPr>
      <p:sp>
        <p:nvSpPr>
          <p:cNvPr id="116" name="Google Shape;116;g220cfb4a23_0_74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220cfb4a23_0_7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 work for a company called Cloudflare, where I focus on performance and efficiency of our products.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 don’t usually do public speaking and have a terrible memory, please forgive me if I look at my notes too much.</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0" name="Shape 120"/>
        <p:cNvGrpSpPr/>
        <p:nvPr/>
      </p:nvGrpSpPr>
      <p:grpSpPr>
        <a:xfrm>
          <a:off x="0" y="0"/>
          <a:ext cx="0" cy="0"/>
          <a:chOff x="0" y="0"/>
          <a:chExt cx="0" cy="0"/>
        </a:xfrm>
      </p:grpSpPr>
      <p:sp>
        <p:nvSpPr>
          <p:cNvPr id="121" name="Google Shape;121;g3e81134445_0_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3e81134445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If you have never heard about Cloudflare, it means one of two things, either: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 Y</a:t>
            </a:r>
            <a:r>
              <a:rPr lang="en"/>
              <a:t>ou own a website and we failed to inform you that you should absolutely be using us</a:t>
            </a:r>
            <a:endParaRPr/>
          </a:p>
          <a:p>
            <a:pPr indent="0" lvl="0" marL="0" rtl="0" algn="l">
              <a:spcBef>
                <a:spcPts val="0"/>
              </a:spcBef>
              <a:spcAft>
                <a:spcPts val="0"/>
              </a:spcAft>
              <a:buNone/>
            </a:pPr>
            <a:r>
              <a:rPr lang="en"/>
              <a:t>* You don’t own a website and we’re working well enough for you to don’t know we exist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Cloudflare is a CDN with benefits. In addition to traditional caching of content closer to users we try to be at the front of innovation with technologies like TLS v1.3, QUIC and edge workers, making internet faster and and more secure for end users.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We’re also the fastest authoritative DNS and provide free privacy oriented 1.1.1.1 resolver supporting things like DNS over TLS, stipping intermediates from knowing your DNS requests.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Prometheus and Promcon websites are also behind us.</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1" name="Shape 131"/>
        <p:cNvGrpSpPr/>
        <p:nvPr/>
      </p:nvGrpSpPr>
      <p:grpSpPr>
        <a:xfrm>
          <a:off x="0" y="0"/>
          <a:ext cx="0" cy="0"/>
          <a:chOff x="0" y="0"/>
          <a:chExt cx="0" cy="0"/>
        </a:xfrm>
      </p:grpSpPr>
      <p:sp>
        <p:nvSpPr>
          <p:cNvPr id="132" name="Google Shape;132;g4014cda34f_0_32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4014cda34f_0_3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6" name="Shape 136"/>
        <p:cNvGrpSpPr/>
        <p:nvPr/>
      </p:nvGrpSpPr>
      <p:grpSpPr>
        <a:xfrm>
          <a:off x="0" y="0"/>
          <a:ext cx="0" cy="0"/>
          <a:chOff x="0" y="0"/>
          <a:chExt cx="0" cy="0"/>
        </a:xfrm>
      </p:grpSpPr>
      <p:sp>
        <p:nvSpPr>
          <p:cNvPr id="137" name="Google Shape;137;g220cfb4a23_0_7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220cfb4a23_0_7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Last year my colleague Matt Bostock was here talking about how we use Prometheus at planet-scale edge at Cloudflare.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You can check out slides and video for his talk if you’re interested, I’m going to give a quick refresher for the numbers from his slides.</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1" name="Shape 141"/>
        <p:cNvGrpSpPr/>
        <p:nvPr/>
      </p:nvGrpSpPr>
      <p:grpSpPr>
        <a:xfrm>
          <a:off x="0" y="0"/>
          <a:ext cx="0" cy="0"/>
          <a:chOff x="0" y="0"/>
          <a:chExt cx="0" cy="0"/>
        </a:xfrm>
      </p:grpSpPr>
      <p:sp>
        <p:nvSpPr>
          <p:cNvPr id="142" name="Google Shape;142;g3e81134445_0_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3e81134445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only thing here that did not gow is 10% number, which has not the most scientific origins. It depends on what you call internet requests.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Otherwise we doubled our requests per seconds for both HTTP and DNS. DNS doesn’t include public resolver we did not have last year, which did grow by a factor of positive infinity.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We’re now at 150 datacenters instead of 100 one year ago and plan to cross 200 soon. Each of those needs monitoring and that’s what we use Prometheus for.</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1" name="Shape 161"/>
        <p:cNvGrpSpPr/>
        <p:nvPr/>
      </p:nvGrpSpPr>
      <p:grpSpPr>
        <a:xfrm>
          <a:off x="0" y="0"/>
          <a:ext cx="0" cy="0"/>
          <a:chOff x="0" y="0"/>
          <a:chExt cx="0" cy="0"/>
        </a:xfrm>
      </p:grpSpPr>
      <p:sp>
        <p:nvSpPr>
          <p:cNvPr id="162" name="Google Shape;162;g3e81134445_0_4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3e81134445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Our global Prometheus deployment grew along with our edge network. The numbers here are per prometheus, not global.</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We are very much looking forward to having Thanos to keep this in check with longer retention.</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2" name="Shape 182"/>
        <p:cNvGrpSpPr/>
        <p:nvPr/>
      </p:nvGrpSpPr>
      <p:grpSpPr>
        <a:xfrm>
          <a:off x="0" y="0"/>
          <a:ext cx="0" cy="0"/>
          <a:chOff x="0" y="0"/>
          <a:chExt cx="0" cy="0"/>
        </a:xfrm>
      </p:grpSpPr>
      <p:sp>
        <p:nvSpPr>
          <p:cNvPr id="183" name="Google Shape;183;g3e81134445_0_6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3e81134445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That’s all great, but it’s not what I wanted to talk about here. I wanted to tell you about an exporter. Let’s first have a look at what we have now.</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7" name="Shape 187"/>
        <p:cNvGrpSpPr/>
        <p:nvPr/>
      </p:nvGrpSpPr>
      <p:grpSpPr>
        <a:xfrm>
          <a:off x="0" y="0"/>
          <a:ext cx="0" cy="0"/>
          <a:chOff x="0" y="0"/>
          <a:chExt cx="0" cy="0"/>
        </a:xfrm>
      </p:grpSpPr>
      <p:sp>
        <p:nvSpPr>
          <p:cNvPr id="188" name="Google Shape;188;g3df3e73b2f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3df3e73b2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There are two main exporters one can use to get some insight into a linux system performance.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first one is node_exporter that gives you information about basics like CPU usage breakdown by type, memory usage, disk IO stats, filesystem and network usage.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second one is cAdvisor, that gives similar metrics, but drills down to a container level. Instead of seeing total CPU usage you can see which containers (and systemd units are also containers for cAdvisor) use how much of global resources.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This is the absolute minimum of what you should know about your systems. If you don’t have these two, you should start there.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Let’s look at the graphs you can get out of this.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6" name="Shape 196"/>
        <p:cNvGrpSpPr/>
        <p:nvPr/>
      </p:nvGrpSpPr>
      <p:grpSpPr>
        <a:xfrm>
          <a:off x="0" y="0"/>
          <a:ext cx="0" cy="0"/>
          <a:chOff x="0" y="0"/>
          <a:chExt cx="0" cy="0"/>
        </a:xfrm>
      </p:grpSpPr>
      <p:sp>
        <p:nvSpPr>
          <p:cNvPr id="197" name="Google Shape;197;g3df3e73b2f_0_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3df3e73b2f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I should mention that every screenshot in this talk is from a real production machine doing something useful, but we have different generations, so don’t try to draw any conclusions.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Here you can</a:t>
            </a:r>
            <a:r>
              <a:rPr lang="en"/>
              <a:t> see </a:t>
            </a:r>
            <a:r>
              <a:rPr lang="en"/>
              <a:t>the basics you get from node_exporter for CPU and memory. You can see the utilization and how much slack resources you have.</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2" name="Shape 202"/>
        <p:cNvGrpSpPr/>
        <p:nvPr/>
      </p:nvGrpSpPr>
      <p:grpSpPr>
        <a:xfrm>
          <a:off x="0" y="0"/>
          <a:ext cx="0" cy="0"/>
          <a:chOff x="0" y="0"/>
          <a:chExt cx="0" cy="0"/>
        </a:xfrm>
      </p:grpSpPr>
      <p:sp>
        <p:nvSpPr>
          <p:cNvPr id="203" name="Google Shape;203;g3df3e73b2f_0_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3df3e73b2f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Some more metrics from node_exporter, this time for disk IO. There are similar panels for network as well.</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At the basic level you can do some correlation to explain why CPU went up if you see higher network and disk activity.</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8" name="Shape 208"/>
        <p:cNvGrpSpPr/>
        <p:nvPr/>
      </p:nvGrpSpPr>
      <p:grpSpPr>
        <a:xfrm>
          <a:off x="0" y="0"/>
          <a:ext cx="0" cy="0"/>
          <a:chOff x="0" y="0"/>
          <a:chExt cx="0" cy="0"/>
        </a:xfrm>
      </p:grpSpPr>
      <p:sp>
        <p:nvSpPr>
          <p:cNvPr id="209" name="Google Shape;209;g3df3e73b2f_0_2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3df3e73b2f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With cAdvisor this gets more interesting, since you can now see how global resources like CPU are sliced between services. If CPU or memory usage grows, you can pinpoint exact service that is responsible and you can also see how it affects other services.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If global CPU numbers do not change, you can still see shifts between services.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All of this information comes from the simplest counters.</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4" name="Shape 214"/>
        <p:cNvGrpSpPr/>
        <p:nvPr/>
      </p:nvGrpSpPr>
      <p:grpSpPr>
        <a:xfrm>
          <a:off x="0" y="0"/>
          <a:ext cx="0" cy="0"/>
          <a:chOff x="0" y="0"/>
          <a:chExt cx="0" cy="0"/>
        </a:xfrm>
      </p:grpSpPr>
      <p:sp>
        <p:nvSpPr>
          <p:cNvPr id="215" name="Google Shape;215;g220cfb4a23_0_84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220cfb4a23_0_8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Counters are great, but they lack detail about individual events. Let’s take disk io for example. We get device io time from node_exporter and the derivative of that cannot go beyond one second per one second of real time, so we can draw a bold red line and see what kind of utilization we get from our disks.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We get one number that characterizes out workload, but that’s simply not enough to understand it. Are we doing many fast IO operations? Are we doing few slow ones? What kind of mix of slow vs fast do we get?</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1" name="Shape 221"/>
        <p:cNvGrpSpPr/>
        <p:nvPr/>
      </p:nvGrpSpPr>
      <p:grpSpPr>
        <a:xfrm>
          <a:off x="0" y="0"/>
          <a:ext cx="0" cy="0"/>
          <a:chOff x="0" y="0"/>
          <a:chExt cx="0" cy="0"/>
        </a:xfrm>
      </p:grpSpPr>
      <p:sp>
        <p:nvSpPr>
          <p:cNvPr id="222" name="Google Shape;222;g3df3e73b2f_0_5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3df3e73b2f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These questions beg for a histogram. What we have is a counter above, but what we want is a histogram below.</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Keep in mind that Prometheus histograms are inclusive, “le” label counts all events lower than or equal to the value.</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7" name="Shape 227"/>
        <p:cNvGrpSpPr/>
        <p:nvPr/>
      </p:nvGrpSpPr>
      <p:grpSpPr>
        <a:xfrm>
          <a:off x="0" y="0"/>
          <a:ext cx="0" cy="0"/>
          <a:chOff x="0" y="0"/>
          <a:chExt cx="0" cy="0"/>
        </a:xfrm>
      </p:grpSpPr>
      <p:sp>
        <p:nvSpPr>
          <p:cNvPr id="228" name="Google Shape;228;g3df3e73b2f_0_6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3df3e73b2f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Okay, so we have that histogram. To visualize the difference you get between the two metrics here are two screenshots of the same event, which is an SSD replacement in production. We replaced disk in production and this is how it affected line and the histogram. In the new Grafana 5 you can plot histograms as heatmaps and it gives you a lot more detail than just one line.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next slide has a bigger screenshot, on this slide you should just see the shift in detail.</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6" name="Shape 236"/>
        <p:cNvGrpSpPr/>
        <p:nvPr/>
      </p:nvGrpSpPr>
      <p:grpSpPr>
        <a:xfrm>
          <a:off x="0" y="0"/>
          <a:ext cx="0" cy="0"/>
          <a:chOff x="0" y="0"/>
          <a:chExt cx="0" cy="0"/>
        </a:xfrm>
      </p:grpSpPr>
      <p:sp>
        <p:nvSpPr>
          <p:cNvPr id="237" name="Google Shape;237;g3df3e73b2f_0_7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3df3e73b2f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 you can see buckets color coded and each timeslot has its own distribution in a tooltip. It can definitely be better with bar highlights and double Y axis, but it’s a big step forward from just one line nonetheless.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 addition to nice visualizations, you can also plot number of events above Xms and have alerts and SLOs on that.</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2" name="Shape 242"/>
        <p:cNvGrpSpPr/>
        <p:nvPr/>
      </p:nvGrpSpPr>
      <p:grpSpPr>
        <a:xfrm>
          <a:off x="0" y="0"/>
          <a:ext cx="0" cy="0"/>
          <a:chOff x="0" y="0"/>
          <a:chExt cx="0" cy="0"/>
        </a:xfrm>
      </p:grpSpPr>
      <p:sp>
        <p:nvSpPr>
          <p:cNvPr id="243" name="Google Shape;243;g3df3e73b2f_0_24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3df3e73b2f_0_2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And if you were looking closely at these histograms, you may have noticed values on the Y axis are kind of high. Before the replacement you can see values in 0.5s to 1.0s bucket.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Tech specs for the left disk give you 50 microsecond read/write latency and on the right you get a slight decrease to 36 microseconds. That’s not what we see on the histogram at all. Sometimes you can spot this with fio in testing, but production workloads may have patterns that are difficult to replicate and have very different characteristics. Histograms show how how it is.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By now you should be convinced that histograms are clearly superior for events where you care about timings of individual events.</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0" name="Shape 250"/>
        <p:cNvGrpSpPr/>
        <p:nvPr/>
      </p:nvGrpSpPr>
      <p:grpSpPr>
        <a:xfrm>
          <a:off x="0" y="0"/>
          <a:ext cx="0" cy="0"/>
          <a:chOff x="0" y="0"/>
          <a:chExt cx="0" cy="0"/>
        </a:xfrm>
      </p:grpSpPr>
      <p:sp>
        <p:nvSpPr>
          <p:cNvPr id="251" name="Google Shape;251;g3df3e73b2f_0_8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3df3e73b2f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And if you wanted to switch all your storage latency measurements to histograms, I have tough news for you: linux kernel only provides counters for node_exporter.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You can try to mess with blktrace for this, but it doesn’t seem practical or efficient.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Let’s switch gears a little and see how summary stats from counters can be deceiving.</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6" name="Shape 256"/>
        <p:cNvGrpSpPr/>
        <p:nvPr/>
      </p:nvGrpSpPr>
      <p:grpSpPr>
        <a:xfrm>
          <a:off x="0" y="0"/>
          <a:ext cx="0" cy="0"/>
          <a:chOff x="0" y="0"/>
          <a:chExt cx="0" cy="0"/>
        </a:xfrm>
      </p:grpSpPr>
      <p:sp>
        <p:nvSpPr>
          <p:cNvPr id="257" name="Google Shape;257;g3df3e73b2f_0_35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3df3e73b2f_0_3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is a research from Autodesk. The creature on the left is called Datasaurus. Then there are target figures in the middle and animations on the right.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amazing part is that shapes on the right and all intermediate animation frames for them have the same values for mean and standard deviation for both X and Y axis.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From summary statistic’s point of view it’s all the same, but if you plot individual events, a different picture emerges.</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2" name="Shape 262"/>
        <p:cNvGrpSpPr/>
        <p:nvPr/>
      </p:nvGrpSpPr>
      <p:grpSpPr>
        <a:xfrm>
          <a:off x="0" y="0"/>
          <a:ext cx="0" cy="0"/>
          <a:chOff x="0" y="0"/>
          <a:chExt cx="0" cy="0"/>
        </a:xfrm>
      </p:grpSpPr>
      <p:sp>
        <p:nvSpPr>
          <p:cNvPr id="263" name="Google Shape;263;g3df3e73b2f_0_35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3df3e73b2f_0_3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is from the same research, here you can clearly see how box plots (mean + stddev) are non-representative of the raw events.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Histograms, on the contrary, give an accurate picture.</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9" name="Shape 269"/>
        <p:cNvGrpSpPr/>
        <p:nvPr/>
      </p:nvGrpSpPr>
      <p:grpSpPr>
        <a:xfrm>
          <a:off x="0" y="0"/>
          <a:ext cx="0" cy="0"/>
          <a:chOff x="0" y="0"/>
          <a:chExt cx="0" cy="0"/>
        </a:xfrm>
      </p:grpSpPr>
      <p:sp>
        <p:nvSpPr>
          <p:cNvPr id="270" name="Google Shape;270;g3df3e73b2f_0_36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3df3e73b2f_0_3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Then there’s also this great talk about how to not measure latency. I picked just one slide to illustrate how percentiles of individual events should not be used to assess overall experience. Modern websites have many resources and this shows how many individual assets push nines into what you should care about.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There are a few variations of this talk. While it mainly focuses on JVM performance, it’s also a great source of ideas on general latency measurements.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Here we switch from averages to percentiles, but even with them some misconceptions are very common. This part is not strictly related to my talk, but I love referencing Gil’s slides, just because they are great.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Anyway, let’s get back to the point.</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5" name="Shape 275"/>
        <p:cNvGrpSpPr/>
        <p:nvPr/>
      </p:nvGrpSpPr>
      <p:grpSpPr>
        <a:xfrm>
          <a:off x="0" y="0"/>
          <a:ext cx="0" cy="0"/>
          <a:chOff x="0" y="0"/>
          <a:chExt cx="0" cy="0"/>
        </a:xfrm>
      </p:grpSpPr>
      <p:sp>
        <p:nvSpPr>
          <p:cNvPr id="276" name="Google Shape;276;g3df3e73b2f_0_9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3df3e73b2f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established that histograms is what you want. You need individual events to make those histograms. What are the requirements for a system that would handle it, assuming that we want to measure things like io operations in the linux kernel?</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 It has to be low overhead, otherwise we can’t run it in production because of cost</a:t>
            </a:r>
            <a:endParaRPr/>
          </a:p>
          <a:p>
            <a:pPr indent="0" lvl="0" marL="0" rtl="0" algn="l">
              <a:spcBef>
                <a:spcPts val="0"/>
              </a:spcBef>
              <a:spcAft>
                <a:spcPts val="0"/>
              </a:spcAft>
              <a:buNone/>
            </a:pPr>
            <a:r>
              <a:rPr lang="en"/>
              <a:t>* It has to be universal, so we are not locked into just io tracing — there are plenty of interesting things to measure in linux kernel</a:t>
            </a:r>
            <a:endParaRPr/>
          </a:p>
          <a:p>
            <a:pPr indent="0" lvl="0" marL="0" rtl="0" algn="l">
              <a:spcBef>
                <a:spcPts val="0"/>
              </a:spcBef>
              <a:spcAft>
                <a:spcPts val="0"/>
              </a:spcAft>
              <a:buNone/>
            </a:pPr>
            <a:r>
              <a:rPr lang="en"/>
              <a:t>* It has to be supported out of the box, third party kernel modules and patches are not very practical</a:t>
            </a:r>
            <a:endParaRPr/>
          </a:p>
          <a:p>
            <a:pPr indent="0" lvl="0" marL="0" rtl="0" algn="l">
              <a:spcBef>
                <a:spcPts val="0"/>
              </a:spcBef>
              <a:spcAft>
                <a:spcPts val="0"/>
              </a:spcAft>
              <a:buNone/>
            </a:pPr>
            <a:r>
              <a:rPr lang="en"/>
              <a:t>* And finally it has to be safe, we don’t want to crash large chunk of the internet for metrics</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1" name="Shape 281"/>
        <p:cNvGrpSpPr/>
        <p:nvPr/>
      </p:nvGrpSpPr>
      <p:grpSpPr>
        <a:xfrm>
          <a:off x="0" y="0"/>
          <a:ext cx="0" cy="0"/>
          <a:chOff x="0" y="0"/>
          <a:chExt cx="0" cy="0"/>
        </a:xfrm>
      </p:grpSpPr>
      <p:sp>
        <p:nvSpPr>
          <p:cNvPr id="282" name="Google Shape;282;g3df3e73b2f_0_9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3df3e73b2f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And it turns out, there’s a solution called eBPF. It’s a low overhead sandboxed user-defined bytecode running in the kernel. It can never crash, hang or interfere with the kernel negatively. That’s kinda vague, but here are two links that dive into the details explaining how this works.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main part is that it’s already included with the linux kernel. It’s used in networking subsystem and things like seccomp rules, but as a general “run safe code in the kernel” it has many uses beyond that. I think sysdig is going to support as a backed now too.</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7" name="Shape 287"/>
        <p:cNvGrpSpPr/>
        <p:nvPr/>
      </p:nvGrpSpPr>
      <p:grpSpPr>
        <a:xfrm>
          <a:off x="0" y="0"/>
          <a:ext cx="0" cy="0"/>
          <a:chOff x="0" y="0"/>
          <a:chExt cx="0" cy="0"/>
        </a:xfrm>
      </p:grpSpPr>
      <p:sp>
        <p:nvSpPr>
          <p:cNvPr id="288" name="Google Shape;288;g3df3e73b2f_0_10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3df3e73b2f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previous slide said it’s a bytecode. This is how it looks. The good part is that you never have to write this by hand.</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3" name="Shape 293"/>
        <p:cNvGrpSpPr/>
        <p:nvPr/>
      </p:nvGrpSpPr>
      <p:grpSpPr>
        <a:xfrm>
          <a:off x="0" y="0"/>
          <a:ext cx="0" cy="0"/>
          <a:chOff x="0" y="0"/>
          <a:chExt cx="0" cy="0"/>
        </a:xfrm>
      </p:grpSpPr>
      <p:sp>
        <p:nvSpPr>
          <p:cNvPr id="294" name="Google Shape;294;g3df3e73b2f_0_1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3df3e73b2f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 use eBPF you write small C programs that attach to kernel functions and run before or after them. Your C code is then compiled into bytecode, verified and loaded into kernel to run with JIT compiler for translation into native opcodes. The constraints on the code are enforced by verifier and you are guaranteed to not be able to write an infinite loop or allocate tons of memory.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To share data with eBPF programs, you can use maps. In terms of metric collection, maps are updated by eBPF programs in the kernel and only accessed by userspace during scraping.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It is critical for performance that the eBPF VM runs in the kernel and does not cross userspace boundary.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You can see the workflow on the image here.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Having to write C is no a eBPF constraint, you can produce bytecode in any way you want. There are other alternatives like lua and ply, and sysdig is adding a backed to run via eBPF too. Maybe someday people will be writing safe javacript that runs in the kernel.</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0" name="Shape 300"/>
        <p:cNvGrpSpPr/>
        <p:nvPr/>
      </p:nvGrpSpPr>
      <p:grpSpPr>
        <a:xfrm>
          <a:off x="0" y="0"/>
          <a:ext cx="0" cy="0"/>
          <a:chOff x="0" y="0"/>
          <a:chExt cx="0" cy="0"/>
        </a:xfrm>
      </p:grpSpPr>
      <p:sp>
        <p:nvSpPr>
          <p:cNvPr id="301" name="Google Shape;301;g3df3e73b2f_0_25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3df3e73b2f_0_2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Just like GCC compiles C code into machine code, BCC compiles C code into eBPF opcodes. BCC is a rewriter plus LLVM compiler and you can use it as a library in your code. There are bindings for C, C++, Python and Go.</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 this example we have a simple function that runs after “d_lookup” kernel function that is responsible for directory cache lookups. It doesn’t look complicated and the basics should be understandable for people familiar with C-like languages.</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6" name="Shape 306"/>
        <p:cNvGrpSpPr/>
        <p:nvPr/>
      </p:nvGrpSpPr>
      <p:grpSpPr>
        <a:xfrm>
          <a:off x="0" y="0"/>
          <a:ext cx="0" cy="0"/>
          <a:chOff x="0" y="0"/>
          <a:chExt cx="0" cy="0"/>
        </a:xfrm>
      </p:grpSpPr>
      <p:sp>
        <p:nvSpPr>
          <p:cNvPr id="307" name="Google Shape;307;g3df3e73b2f_0_26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3df3e73b2f_0_2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addition to a compiler, BCC includes some tools that can be used for debugging production systems with low overhead eBPF provides.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Let’s quickly go over a few of them.</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This is biolatency, it show you a histogram of disk io operations. That’s exactly what we started with and it’s already available, just as a script instead of an exporter.</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2" name="Shape 312"/>
        <p:cNvGrpSpPr/>
        <p:nvPr/>
      </p:nvGrpSpPr>
      <p:grpSpPr>
        <a:xfrm>
          <a:off x="0" y="0"/>
          <a:ext cx="0" cy="0"/>
          <a:chOff x="0" y="0"/>
          <a:chExt cx="0" cy="0"/>
        </a:xfrm>
      </p:grpSpPr>
      <p:sp>
        <p:nvSpPr>
          <p:cNvPr id="313" name="Google Shape;313;g3df3e73b2f_0_27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3df3e73b2f_0_2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Here’s execsnoop, that allows you to see which commands are being launched in the system. This is often useful if you want to catch quickly terminating programs that do not hang around long enough to be observed in ps output.</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8" name="Shape 318"/>
        <p:cNvGrpSpPr/>
        <p:nvPr/>
      </p:nvGrpSpPr>
      <p:grpSpPr>
        <a:xfrm>
          <a:off x="0" y="0"/>
          <a:ext cx="0" cy="0"/>
          <a:chOff x="0" y="0"/>
          <a:chExt cx="0" cy="0"/>
        </a:xfrm>
      </p:grpSpPr>
      <p:sp>
        <p:nvSpPr>
          <p:cNvPr id="319" name="Google Shape;319;g3df3e73b2f_0_27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3df3e73b2f_0_2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There’s also ext4slower that instead of showing slow IO operations, shows slow ext4 filesystem operations. One might think these two map fairly closely, but one filesystem operation does not necessarily map to one disk IO operation: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 Writes can go into writeback cache and not touch the disk until later</a:t>
            </a:r>
            <a:endParaRPr/>
          </a:p>
          <a:p>
            <a:pPr indent="0" lvl="0" marL="0" rtl="0" algn="l">
              <a:spcBef>
                <a:spcPts val="0"/>
              </a:spcBef>
              <a:spcAft>
                <a:spcPts val="0"/>
              </a:spcAft>
              <a:buNone/>
            </a:pPr>
            <a:r>
              <a:rPr lang="en"/>
              <a:t>* Reads can involve multiple IOs to the physical device</a:t>
            </a:r>
            <a:endParaRPr/>
          </a:p>
          <a:p>
            <a:pPr indent="0" lvl="0" marL="0" rtl="0" algn="l">
              <a:spcBef>
                <a:spcPts val="0"/>
              </a:spcBef>
              <a:spcAft>
                <a:spcPts val="0"/>
              </a:spcAft>
              <a:buNone/>
            </a:pPr>
            <a:r>
              <a:rPr lang="en"/>
              <a:t>* Reads can also be blocked behind async writes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more you know about disk io, the more you want to run stateless, really.</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4" name="Shape 324"/>
        <p:cNvGrpSpPr/>
        <p:nvPr/>
      </p:nvGrpSpPr>
      <p:grpSpPr>
        <a:xfrm>
          <a:off x="0" y="0"/>
          <a:ext cx="0" cy="0"/>
          <a:chOff x="0" y="0"/>
          <a:chExt cx="0" cy="0"/>
        </a:xfrm>
      </p:grpSpPr>
      <p:sp>
        <p:nvSpPr>
          <p:cNvPr id="325" name="Google Shape;325;g3df3e73b2f_0_14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26" name="Google Shape;326;g3df3e73b2f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Okay, now to the main idea of this talk. We have all these primitives, now we should be able to tie them all together and get an exporter on our hands to get metrics in Prometheus where they belong. Many BCC tools already have kernel side ready and reviewed by smart people, so the hardest part is covered.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idea is simple: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 We compile BCC programs and load them with the exporter</a:t>
            </a:r>
            <a:endParaRPr/>
          </a:p>
          <a:p>
            <a:pPr indent="0" lvl="0" marL="0" rtl="0" algn="l">
              <a:spcBef>
                <a:spcPts val="0"/>
              </a:spcBef>
              <a:spcAft>
                <a:spcPts val="0"/>
              </a:spcAft>
              <a:buNone/>
            </a:pPr>
            <a:r>
              <a:rPr lang="en"/>
              <a:t>* Programs run in the kernel and collect metrics into maps</a:t>
            </a:r>
            <a:endParaRPr/>
          </a:p>
          <a:p>
            <a:pPr indent="0" lvl="0" marL="0" rtl="0" algn="l">
              <a:spcBef>
                <a:spcPts val="0"/>
              </a:spcBef>
              <a:spcAft>
                <a:spcPts val="0"/>
              </a:spcAft>
              <a:buNone/>
            </a:pPr>
            <a:r>
              <a:rPr lang="en"/>
              <a:t>* During scrape we pull maps from the kernel and transform them into prometheus metrics</a:t>
            </a:r>
            <a:endParaRPr/>
          </a:p>
          <a:p>
            <a:pPr indent="0" lvl="0" marL="0" rtl="0" algn="l">
              <a:spcBef>
                <a:spcPts val="0"/>
              </a:spcBef>
              <a:spcAft>
                <a:spcPts val="0"/>
              </a:spcAft>
              <a:buNone/>
            </a:pPr>
            <a:r>
              <a:rPr lang="en"/>
              <a:t>  * Map keys need to be mapped to labels with some transformations</a:t>
            </a:r>
            <a:endParaRPr/>
          </a:p>
          <a:p>
            <a:pPr indent="0" lvl="0" marL="0" rtl="0" algn="l">
              <a:spcBef>
                <a:spcPts val="0"/>
              </a:spcBef>
              <a:spcAft>
                <a:spcPts val="0"/>
              </a:spcAft>
              <a:buNone/>
            </a:pPr>
            <a:r>
              <a:rPr lang="en"/>
              <a:t>  * Map values to need to be just converted to float64</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0" name="Shape 330"/>
        <p:cNvGrpSpPr/>
        <p:nvPr/>
      </p:nvGrpSpPr>
      <p:grpSpPr>
        <a:xfrm>
          <a:off x="0" y="0"/>
          <a:ext cx="0" cy="0"/>
          <a:chOff x="0" y="0"/>
          <a:chExt cx="0" cy="0"/>
        </a:xfrm>
      </p:grpSpPr>
      <p:sp>
        <p:nvSpPr>
          <p:cNvPr id="331" name="Google Shape;331;g3df3e73b2f_0_12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32" name="Google Shape;332;g3df3e73b2f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Let’s look at a simple example to get counters for timers fired in the kernel. This example is from an ebpf_exporter repo, where you can find a few more complex ones.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On the BCC code side we define a hash and attach to a tracepoint. When tracepoint fires, we increment our hash where the key is the address of a function that fired the tracepoint.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On the exporter side we say that we want to take the hash and transform 8 byte keys with “ksym” decoder. Kernel keeps a map of function addresses to their names in /proc/kallsyms and we just use that. We also define that we want to attach our function to “timer:timer_start” tracepoint.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This is objectively quite verbose and perhaps some things can be inferred instead of being explicit.</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9" name="Shape 339"/>
        <p:cNvGrpSpPr/>
        <p:nvPr/>
      </p:nvGrpSpPr>
      <p:grpSpPr>
        <a:xfrm>
          <a:off x="0" y="0"/>
          <a:ext cx="0" cy="0"/>
          <a:chOff x="0" y="0"/>
          <a:chExt cx="0" cy="0"/>
        </a:xfrm>
      </p:grpSpPr>
      <p:sp>
        <p:nvSpPr>
          <p:cNvPr id="340" name="Google Shape;340;g3df3e73b2f_0_14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41" name="Google Shape;341;g3df3e73b2f_0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is an example graph we can get out of this exporter config.</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5" name="Shape 345"/>
        <p:cNvGrpSpPr/>
        <p:nvPr/>
      </p:nvGrpSpPr>
      <p:grpSpPr>
        <a:xfrm>
          <a:off x="0" y="0"/>
          <a:ext cx="0" cy="0"/>
          <a:chOff x="0" y="0"/>
          <a:chExt cx="0" cy="0"/>
        </a:xfrm>
      </p:grpSpPr>
      <p:sp>
        <p:nvSpPr>
          <p:cNvPr id="346" name="Google Shape;346;g3df3e73b2f_0_16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47" name="Google Shape;347;g3df3e73b2f_0_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Why can this be useful? Check out my post in the Cloudflare blog about our tracing of a weird bug during OS upgrade from Debian Jessie to Stretch.</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TL;DR is that systemd bug broke TCP segmentation offload on vlan interface, which increased CPU load 5x and introduced lots of interesting side effects up to memory allocation stalls.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If we had timer metrics enabled, we would have seen the clear change in metrics sooner.</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1" name="Shape 351"/>
        <p:cNvGrpSpPr/>
        <p:nvPr/>
      </p:nvGrpSpPr>
      <p:grpSpPr>
        <a:xfrm>
          <a:off x="0" y="0"/>
          <a:ext cx="0" cy="0"/>
          <a:chOff x="0" y="0"/>
          <a:chExt cx="0" cy="0"/>
        </a:xfrm>
      </p:grpSpPr>
      <p:sp>
        <p:nvSpPr>
          <p:cNvPr id="352" name="Google Shape;352;g3df3e73b2f_0_15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53" name="Google Shape;353;g3df3e73b2f_0_1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Another bundled example can give you IPC or instruction per cycle metrics for each CPU. On this production system we can see a few interesting things: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 Not all cores are equal, with two cores being outliers (green on the top is zero, yellow on the bottom is one)</a:t>
            </a:r>
            <a:endParaRPr/>
          </a:p>
          <a:p>
            <a:pPr indent="0" lvl="0" marL="0" rtl="0" algn="l">
              <a:spcBef>
                <a:spcPts val="0"/>
              </a:spcBef>
              <a:spcAft>
                <a:spcPts val="0"/>
              </a:spcAft>
              <a:buNone/>
            </a:pPr>
            <a:r>
              <a:rPr lang="en"/>
              <a:t>* Something happened that dropped IPC of what looks like half of cores</a:t>
            </a:r>
            <a:endParaRPr/>
          </a:p>
          <a:p>
            <a:pPr indent="0" lvl="0" marL="0" rtl="0" algn="l">
              <a:spcBef>
                <a:spcPts val="0"/>
              </a:spcBef>
              <a:spcAft>
                <a:spcPts val="0"/>
              </a:spcAft>
              <a:buNone/>
            </a:pPr>
            <a:r>
              <a:rPr lang="en"/>
              <a:t>* There’s some variation in daily load cycles that affects IPC</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7" name="Shape 357"/>
        <p:cNvGrpSpPr/>
        <p:nvPr/>
      </p:nvGrpSpPr>
      <p:grpSpPr>
        <a:xfrm>
          <a:off x="0" y="0"/>
          <a:ext cx="0" cy="0"/>
          <a:chOff x="0" y="0"/>
          <a:chExt cx="0" cy="0"/>
        </a:xfrm>
      </p:grpSpPr>
      <p:sp>
        <p:nvSpPr>
          <p:cNvPr id="358" name="Google Shape;358;g3df3e73b2f_0_16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59" name="Google Shape;359;g3df3e73b2f_0_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Why can this be useful? Check out Brendan Gregg’s somewhat controversial blog post about CPU utilization.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TL;DR is that CPU% does not include memory stalls that do not perform any useful compute work. IPC helps to understand that factor better.</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4" name="Shape 364"/>
        <p:cNvGrpSpPr/>
        <p:nvPr/>
      </p:nvGrpSpPr>
      <p:grpSpPr>
        <a:xfrm>
          <a:off x="0" y="0"/>
          <a:ext cx="0" cy="0"/>
          <a:chOff x="0" y="0"/>
          <a:chExt cx="0" cy="0"/>
        </a:xfrm>
      </p:grpSpPr>
      <p:sp>
        <p:nvSpPr>
          <p:cNvPr id="365" name="Google Shape;365;g3df3e73b2f_0_17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66" name="Google Shape;366;g3df3e73b2f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Another bundled example is LLC or L3 CPU cache hit rate. This is from the same machine as IPC metrics and you can see some major affecting not just IPC, but also the hit rate.</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0" name="Shape 370"/>
        <p:cNvGrpSpPr/>
        <p:nvPr/>
      </p:nvGrpSpPr>
      <p:grpSpPr>
        <a:xfrm>
          <a:off x="0" y="0"/>
          <a:ext cx="0" cy="0"/>
          <a:chOff x="0" y="0"/>
          <a:chExt cx="0" cy="0"/>
        </a:xfrm>
      </p:grpSpPr>
      <p:sp>
        <p:nvSpPr>
          <p:cNvPr id="371" name="Google Shape;371;g3df3e73b2f_0_18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72" name="Google Shape;372;g3df3e73b2f_0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Why can this be useful? You can see how your CPU cache is doing and you can see how it may be affected by bigger cache or more cores sharing the same cache.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LLC hit rate usually goes hand in hand with IPC patterns as well.</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6" name="Shape 376"/>
        <p:cNvGrpSpPr/>
        <p:nvPr/>
      </p:nvGrpSpPr>
      <p:grpSpPr>
        <a:xfrm>
          <a:off x="0" y="0"/>
          <a:ext cx="0" cy="0"/>
          <a:chOff x="0" y="0"/>
          <a:chExt cx="0" cy="0"/>
        </a:xfrm>
      </p:grpSpPr>
      <p:sp>
        <p:nvSpPr>
          <p:cNvPr id="377" name="Google Shape;377;g3df3e73b2f_0_21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78" name="Google Shape;378;g3df3e73b2f_0_2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Now to the fun part. We started with IO latency histograms and they are bundled with ebpf_exporter examples.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This is also a histogram, but now fow run queue latency. When a process is woken up in the kernel, it’s ready to run. If CPU is idle, it can run immediately and scheduling delay is zero. If CPU is busy doing some other work, the process is put on a run queue and the CPU picks it up when it’s available. That delay between being ready to run and actually running  is the scheduling delay and it affects latency for interactive applications.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 cAdvisor you have a counter with this delay, here you have a histogram of actual values of that delay.</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2" name="Shape 382"/>
        <p:cNvGrpSpPr/>
        <p:nvPr/>
      </p:nvGrpSpPr>
      <p:grpSpPr>
        <a:xfrm>
          <a:off x="0" y="0"/>
          <a:ext cx="0" cy="0"/>
          <a:chOff x="0" y="0"/>
          <a:chExt cx="0" cy="0"/>
        </a:xfrm>
      </p:grpSpPr>
      <p:sp>
        <p:nvSpPr>
          <p:cNvPr id="383" name="Google Shape;383;g3df3e73b2f_0_21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84" name="Google Shape;384;g3df3e73b2f_0_2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Understanding of how you can be delayed is important for understanding the causes of externally visible latency. Check out another blog post by Brendan Gregg to see how you can further trace and understand scheduling delays with linux perf tool.</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It also helps to have a metrics that you can observe if you change any scheduling sysctls in the kernel. You can never trust internet or even your own judgement to change any sysctls. If you can’t measure the effects, you are lying to yourself.</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There’s also another great post from Scylla people about their finds. We were able to apply their sysctls and observe results, that was nice.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Things like pinning processes to CPUs also affects scheduling, so this metric is invaluable for such experiments.</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8" name="Shape 388"/>
        <p:cNvGrpSpPr/>
        <p:nvPr/>
      </p:nvGrpSpPr>
      <p:grpSpPr>
        <a:xfrm>
          <a:off x="0" y="0"/>
          <a:ext cx="0" cy="0"/>
          <a:chOff x="0" y="0"/>
          <a:chExt cx="0" cy="0"/>
        </a:xfrm>
      </p:grpSpPr>
      <p:sp>
        <p:nvSpPr>
          <p:cNvPr id="389" name="Google Shape;389;g3df3e73b2f_0_19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90" name="Google Shape;390;g3df3e73b2f_0_1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examples I gave are not the only ones possible. In addition to IPC and LLC metrics there are around 500 hardware metrics you can get on a typical server.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There are around 2000 tracepoints with stable ABI you can use on many kernel subsystems.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And you can always trace any non-inlined kernel function, but nobody guarantees binary compatibility between releases for those. Some are stable, others not so much.</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We don’t have support for user user statically defined tracepoints or uprobes, which means you cannot trace userspace applications. This is something we can reconsider in the future, but in the meantime you can always add metrics to your apps by regular means.</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4" name="Shape 394"/>
        <p:cNvGrpSpPr/>
        <p:nvPr/>
      </p:nvGrpSpPr>
      <p:grpSpPr>
        <a:xfrm>
          <a:off x="0" y="0"/>
          <a:ext cx="0" cy="0"/>
          <a:chOff x="0" y="0"/>
          <a:chExt cx="0" cy="0"/>
        </a:xfrm>
      </p:grpSpPr>
      <p:sp>
        <p:nvSpPr>
          <p:cNvPr id="395" name="Google Shape;395;g4014cda34f_0_3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96" name="Google Shape;396;g4014cda34f_0_3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image shows tools that BCC provides, you can see it covers many aspects.</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0" name="Shape 400"/>
        <p:cNvGrpSpPr/>
        <p:nvPr/>
      </p:nvGrpSpPr>
      <p:grpSpPr>
        <a:xfrm>
          <a:off x="0" y="0"/>
          <a:ext cx="0" cy="0"/>
          <a:chOff x="0" y="0"/>
          <a:chExt cx="0" cy="0"/>
        </a:xfrm>
      </p:grpSpPr>
      <p:sp>
        <p:nvSpPr>
          <p:cNvPr id="401" name="Google Shape;401;g3df3e73b2f_0_18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02" name="Google Shape;402;g3df3e73b2f_0_1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Nothing in this life is free and even low overhead still means some overhead. You should measure this in your own environment, but this is what we’ve seen.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For a fast getpid() syscall you get around 34% overhead if you count them by pid. 34% sounds like a lot, but it’s the simplest syscall and 100ns overhead is a cost of one memory reference according to quick googling.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For complex case where we mix command name to copy some memory and mix in some randomness, the number jumps to 330ns or 105% overhead. We can still do 1.55M ops/s instead of 3.16M ops/s per logical core. If you measure something that doesn’t happen as often on each core, you’re probably not going to notice it.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We noticed run queue latency histogram to ad 300ms of system time on a machine with 40 logical cores and 250K scheduling events per second.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Your mileage may vary.</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7" name="Shape 407"/>
        <p:cNvGrpSpPr/>
        <p:nvPr/>
      </p:nvGrpSpPr>
      <p:grpSpPr>
        <a:xfrm>
          <a:off x="0" y="0"/>
          <a:ext cx="0" cy="0"/>
          <a:chOff x="0" y="0"/>
          <a:chExt cx="0" cy="0"/>
        </a:xfrm>
      </p:grpSpPr>
      <p:sp>
        <p:nvSpPr>
          <p:cNvPr id="408" name="Google Shape;408;g3df3e73b2f_0_20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09" name="Google Shape;409;g3df3e73b2f_0_2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 where should you run the exporter then? Anywhere you feel comfortable.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If you run simple programs, it doesn’t hurt to run anywhere. If you are concerned about overhead, you can do it only on canary instances and hope for results to be representative. We do exactly that, but instead of canary instances we have a luxury of having a couple of canary datacenters with live customers. They get updates after our offices do, so it’s not as bad as it sounds.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For some upgrade events you may want to enable more extensive metrics. An example would be a major distro or kernel upgrade.</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3" name="Shape 413"/>
        <p:cNvGrpSpPr/>
        <p:nvPr/>
      </p:nvGrpSpPr>
      <p:grpSpPr>
        <a:xfrm>
          <a:off x="0" y="0"/>
          <a:ext cx="0" cy="0"/>
          <a:chOff x="0" y="0"/>
          <a:chExt cx="0" cy="0"/>
        </a:xfrm>
      </p:grpSpPr>
      <p:sp>
        <p:nvSpPr>
          <p:cNvPr id="414" name="Google Shape;414;g3df3e73b2f_0_22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15" name="Google Shape;415;g3df3e73b2f_0_2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That is all the time I had. The exporter is open source and I encourage you to use it and maybe contribute an example if you use something in production.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Here are some reading materials if you want to learn about eBPF and superpowers it gives to the linux kernel.</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Feel free to grab me later if you want to talk about the exporter, Cloudflare or anything.</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9" name="Shape 419"/>
        <p:cNvGrpSpPr/>
        <p:nvPr/>
      </p:nvGrpSpPr>
      <p:grpSpPr>
        <a:xfrm>
          <a:off x="0" y="0"/>
          <a:ext cx="0" cy="0"/>
          <a:chOff x="0" y="0"/>
          <a:chExt cx="0" cy="0"/>
        </a:xfrm>
      </p:grpSpPr>
      <p:sp>
        <p:nvSpPr>
          <p:cNvPr id="420" name="Google Shape;420;g4014cda34f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21" name="Google Shape;421;g4014cda34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Questions?</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9.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9.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9.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0.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5.png"/><Relationship Id="rId3"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2.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2.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 Id="rId3" Type="http://schemas.openxmlformats.org/officeDocument/2006/relationships/image" Target="../media/image2.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type="title">
  <p:cSld name="TITLE">
    <p:spTree>
      <p:nvGrpSpPr>
        <p:cNvPr id="8" name="Shape 8"/>
        <p:cNvGrpSpPr/>
        <p:nvPr/>
      </p:nvGrpSpPr>
      <p:grpSpPr>
        <a:xfrm>
          <a:off x="0" y="0"/>
          <a:ext cx="0" cy="0"/>
          <a:chOff x="0" y="0"/>
          <a:chExt cx="0" cy="0"/>
        </a:xfrm>
      </p:grpSpPr>
      <p:sp>
        <p:nvSpPr>
          <p:cNvPr id="9" name="Google Shape;9;p2"/>
          <p:cNvSpPr txBox="1"/>
          <p:nvPr>
            <p:ph type="title"/>
          </p:nvPr>
        </p:nvSpPr>
        <p:spPr>
          <a:xfrm>
            <a:off x="457200" y="3179579"/>
            <a:ext cx="8229600" cy="857400"/>
          </a:xfrm>
          <a:prstGeom prst="rect">
            <a:avLst/>
          </a:prstGeom>
        </p:spPr>
        <p:txBody>
          <a:bodyPr anchorCtr="0" anchor="b" bIns="91425" lIns="91425" spcFirstLastPara="1" rIns="91425" wrap="square" tIns="91425">
            <a:noAutofit/>
          </a:bodyPr>
          <a:lstStyle>
            <a:lvl1pPr lvl="0" rtl="0">
              <a:spcBef>
                <a:spcPts val="0"/>
              </a:spcBef>
              <a:spcAft>
                <a:spcPts val="0"/>
              </a:spcAft>
              <a:buSzPts val="3200"/>
              <a:buFont typeface="Open Sans"/>
              <a:buNone/>
              <a:defRPr sz="3200">
                <a:latin typeface="Open Sans"/>
                <a:ea typeface="Open Sans"/>
                <a:cs typeface="Open Sans"/>
                <a:sym typeface="Open Sans"/>
              </a:defRPr>
            </a:lvl1pPr>
            <a:lvl2pPr lvl="1" rtl="0">
              <a:spcBef>
                <a:spcPts val="0"/>
              </a:spcBef>
              <a:spcAft>
                <a:spcPts val="0"/>
              </a:spcAft>
              <a:buClr>
                <a:srgbClr val="408BC9"/>
              </a:buClr>
              <a:buSzPts val="3600"/>
              <a:buNone/>
              <a:defRPr b="1" sz="3600">
                <a:solidFill>
                  <a:srgbClr val="408BC9"/>
                </a:solidFill>
              </a:defRPr>
            </a:lvl2pPr>
            <a:lvl3pPr lvl="2" rtl="0">
              <a:spcBef>
                <a:spcPts val="0"/>
              </a:spcBef>
              <a:spcAft>
                <a:spcPts val="0"/>
              </a:spcAft>
              <a:buClr>
                <a:srgbClr val="408BC9"/>
              </a:buClr>
              <a:buSzPts val="3600"/>
              <a:buNone/>
              <a:defRPr b="1" sz="3600">
                <a:solidFill>
                  <a:srgbClr val="408BC9"/>
                </a:solidFill>
              </a:defRPr>
            </a:lvl3pPr>
            <a:lvl4pPr lvl="3" rtl="0">
              <a:spcBef>
                <a:spcPts val="0"/>
              </a:spcBef>
              <a:spcAft>
                <a:spcPts val="0"/>
              </a:spcAft>
              <a:buClr>
                <a:srgbClr val="408BC9"/>
              </a:buClr>
              <a:buSzPts val="3600"/>
              <a:buNone/>
              <a:defRPr b="1" sz="3600">
                <a:solidFill>
                  <a:srgbClr val="408BC9"/>
                </a:solidFill>
              </a:defRPr>
            </a:lvl4pPr>
            <a:lvl5pPr lvl="4" rtl="0">
              <a:spcBef>
                <a:spcPts val="0"/>
              </a:spcBef>
              <a:spcAft>
                <a:spcPts val="0"/>
              </a:spcAft>
              <a:buClr>
                <a:srgbClr val="408BC9"/>
              </a:buClr>
              <a:buSzPts val="3600"/>
              <a:buNone/>
              <a:defRPr b="1" sz="3600">
                <a:solidFill>
                  <a:srgbClr val="408BC9"/>
                </a:solidFill>
              </a:defRPr>
            </a:lvl5pPr>
            <a:lvl6pPr lvl="5" rtl="0">
              <a:spcBef>
                <a:spcPts val="0"/>
              </a:spcBef>
              <a:spcAft>
                <a:spcPts val="0"/>
              </a:spcAft>
              <a:buClr>
                <a:srgbClr val="408BC9"/>
              </a:buClr>
              <a:buSzPts val="3600"/>
              <a:buNone/>
              <a:defRPr b="1" sz="3600">
                <a:solidFill>
                  <a:srgbClr val="408BC9"/>
                </a:solidFill>
              </a:defRPr>
            </a:lvl6pPr>
            <a:lvl7pPr lvl="6" rtl="0">
              <a:spcBef>
                <a:spcPts val="0"/>
              </a:spcBef>
              <a:spcAft>
                <a:spcPts val="0"/>
              </a:spcAft>
              <a:buClr>
                <a:srgbClr val="408BC9"/>
              </a:buClr>
              <a:buSzPts val="3600"/>
              <a:buNone/>
              <a:defRPr b="1" sz="3600">
                <a:solidFill>
                  <a:srgbClr val="408BC9"/>
                </a:solidFill>
              </a:defRPr>
            </a:lvl7pPr>
            <a:lvl8pPr lvl="7" rtl="0">
              <a:spcBef>
                <a:spcPts val="0"/>
              </a:spcBef>
              <a:spcAft>
                <a:spcPts val="0"/>
              </a:spcAft>
              <a:buClr>
                <a:srgbClr val="408BC9"/>
              </a:buClr>
              <a:buSzPts val="3600"/>
              <a:buNone/>
              <a:defRPr b="1" sz="3600">
                <a:solidFill>
                  <a:srgbClr val="408BC9"/>
                </a:solidFill>
              </a:defRPr>
            </a:lvl8pPr>
            <a:lvl9pPr lvl="8" rtl="0">
              <a:spcBef>
                <a:spcPts val="0"/>
              </a:spcBef>
              <a:spcAft>
                <a:spcPts val="0"/>
              </a:spcAft>
              <a:buClr>
                <a:srgbClr val="408BC9"/>
              </a:buClr>
              <a:buSzPts val="3600"/>
              <a:buNone/>
              <a:defRPr b="1" sz="3600">
                <a:solidFill>
                  <a:srgbClr val="408BC9"/>
                </a:solidFill>
              </a:defRPr>
            </a:lvl9pPr>
          </a:lstStyle>
          <a:p/>
        </p:txBody>
      </p:sp>
      <p:pic>
        <p:nvPicPr>
          <p:cNvPr descr="cf-logo-v-cmyk-slide.png" id="10" name="Google Shape;10;p2"/>
          <p:cNvPicPr preferRelativeResize="0"/>
          <p:nvPr/>
        </p:nvPicPr>
        <p:blipFill>
          <a:blip r:embed="rId2">
            <a:alphaModFix/>
          </a:blip>
          <a:stretch>
            <a:fillRect/>
          </a:stretch>
        </p:blipFill>
        <p:spPr>
          <a:xfrm>
            <a:off x="545550" y="608473"/>
            <a:ext cx="2010572" cy="667505"/>
          </a:xfrm>
          <a:prstGeom prst="rect">
            <a:avLst/>
          </a:prstGeom>
          <a:noFill/>
          <a:ln>
            <a:noFill/>
          </a:ln>
        </p:spPr>
      </p:pic>
      <p:sp>
        <p:nvSpPr>
          <p:cNvPr id="11" name="Google Shape;11;p2"/>
          <p:cNvSpPr txBox="1"/>
          <p:nvPr>
            <p:ph idx="1" type="subTitle"/>
          </p:nvPr>
        </p:nvSpPr>
        <p:spPr>
          <a:xfrm>
            <a:off x="482915" y="3800203"/>
            <a:ext cx="8233200" cy="667500"/>
          </a:xfrm>
          <a:prstGeom prst="rect">
            <a:avLst/>
          </a:prstGeom>
        </p:spPr>
        <p:txBody>
          <a:bodyPr anchorCtr="0" anchor="b" bIns="91425" lIns="91425" spcFirstLastPara="1" rIns="91425" wrap="square" tIns="91425">
            <a:noAutofit/>
          </a:bodyPr>
          <a:lstStyle>
            <a:lvl1pPr lvl="0" rtl="0">
              <a:spcBef>
                <a:spcPts val="600"/>
              </a:spcBef>
              <a:spcAft>
                <a:spcPts val="0"/>
              </a:spcAft>
              <a:buNone/>
              <a:defRPr sz="1800">
                <a:solidFill>
                  <a:schemeClr val="dk2"/>
                </a:solidFill>
              </a:defRPr>
            </a:lvl1pPr>
            <a:lvl2pPr lvl="1" rtl="0">
              <a:spcBef>
                <a:spcPts val="600"/>
              </a:spcBef>
              <a:spcAft>
                <a:spcPts val="0"/>
              </a:spcAft>
              <a:buNone/>
              <a:defRPr>
                <a:solidFill>
                  <a:schemeClr val="dk2"/>
                </a:solidFill>
              </a:defRPr>
            </a:lvl2pPr>
            <a:lvl3pPr lvl="2" rtl="0">
              <a:spcBef>
                <a:spcPts val="600"/>
              </a:spcBef>
              <a:spcAft>
                <a:spcPts val="0"/>
              </a:spcAft>
              <a:buNone/>
              <a:defRPr>
                <a:solidFill>
                  <a:schemeClr val="dk2"/>
                </a:solidFill>
              </a:defRPr>
            </a:lvl3pPr>
            <a:lvl4pPr lvl="3" rtl="0">
              <a:spcBef>
                <a:spcPts val="600"/>
              </a:spcBef>
              <a:spcAft>
                <a:spcPts val="0"/>
              </a:spcAft>
              <a:buNone/>
              <a:defRPr>
                <a:solidFill>
                  <a:schemeClr val="dk2"/>
                </a:solidFill>
              </a:defRPr>
            </a:lvl4pPr>
            <a:lvl5pPr lvl="4" rtl="0">
              <a:spcBef>
                <a:spcPts val="600"/>
              </a:spcBef>
              <a:spcAft>
                <a:spcPts val="0"/>
              </a:spcAft>
              <a:buNone/>
              <a:defRPr>
                <a:solidFill>
                  <a:schemeClr val="dk2"/>
                </a:solidFill>
              </a:defRPr>
            </a:lvl5pPr>
            <a:lvl6pPr lvl="5" rtl="0">
              <a:spcBef>
                <a:spcPts val="600"/>
              </a:spcBef>
              <a:spcAft>
                <a:spcPts val="0"/>
              </a:spcAft>
              <a:buNone/>
              <a:defRPr>
                <a:solidFill>
                  <a:schemeClr val="dk2"/>
                </a:solidFill>
              </a:defRPr>
            </a:lvl6pPr>
            <a:lvl7pPr lvl="6" rtl="0">
              <a:spcBef>
                <a:spcPts val="600"/>
              </a:spcBef>
              <a:spcAft>
                <a:spcPts val="0"/>
              </a:spcAft>
              <a:buNone/>
              <a:defRPr>
                <a:solidFill>
                  <a:schemeClr val="dk2"/>
                </a:solidFill>
              </a:defRPr>
            </a:lvl7pPr>
            <a:lvl8pPr lvl="7" rtl="0">
              <a:spcBef>
                <a:spcPts val="600"/>
              </a:spcBef>
              <a:spcAft>
                <a:spcPts val="0"/>
              </a:spcAft>
              <a:buNone/>
              <a:defRPr>
                <a:solidFill>
                  <a:schemeClr val="dk2"/>
                </a:solidFill>
              </a:defRPr>
            </a:lvl8pPr>
            <a:lvl9pPr lvl="8" rtl="0">
              <a:spcBef>
                <a:spcPts val="600"/>
              </a:spcBef>
              <a:spcAft>
                <a:spcPts val="0"/>
              </a:spcAft>
              <a:buNone/>
              <a:defRPr>
                <a:solidFill>
                  <a:schemeClr val="dk2"/>
                </a:solidFil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 sunset">
  <p:cSld name="CUSTOM">
    <p:spTree>
      <p:nvGrpSpPr>
        <p:cNvPr id="12" name="Shape 12"/>
        <p:cNvGrpSpPr/>
        <p:nvPr/>
      </p:nvGrpSpPr>
      <p:grpSpPr>
        <a:xfrm>
          <a:off x="0" y="0"/>
          <a:ext cx="0" cy="0"/>
          <a:chOff x="0" y="0"/>
          <a:chExt cx="0" cy="0"/>
        </a:xfrm>
      </p:grpSpPr>
      <p:pic>
        <p:nvPicPr>
          <p:cNvPr id="13" name="Google Shape;13;p3"/>
          <p:cNvPicPr preferRelativeResize="0"/>
          <p:nvPr/>
        </p:nvPicPr>
        <p:blipFill>
          <a:blip r:embed="rId2">
            <a:alphaModFix/>
          </a:blip>
          <a:stretch>
            <a:fillRect/>
          </a:stretch>
        </p:blipFill>
        <p:spPr>
          <a:xfrm>
            <a:off x="0" y="643"/>
            <a:ext cx="9143995" cy="5142212"/>
          </a:xfrm>
          <a:prstGeom prst="rect">
            <a:avLst/>
          </a:prstGeom>
          <a:noFill/>
          <a:ln>
            <a:noFill/>
          </a:ln>
        </p:spPr>
      </p:pic>
      <p:sp>
        <p:nvSpPr>
          <p:cNvPr id="14" name="Google Shape;14;p3"/>
          <p:cNvSpPr txBox="1"/>
          <p:nvPr>
            <p:ph type="title"/>
          </p:nvPr>
        </p:nvSpPr>
        <p:spPr>
          <a:xfrm>
            <a:off x="457200" y="3179579"/>
            <a:ext cx="8229600" cy="8574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lt1"/>
              </a:buClr>
              <a:buSzPts val="3200"/>
              <a:buFont typeface="Open Sans"/>
              <a:buNone/>
              <a:defRPr sz="3200">
                <a:solidFill>
                  <a:schemeClr val="lt1"/>
                </a:solidFill>
                <a:latin typeface="Open Sans"/>
                <a:ea typeface="Open Sans"/>
                <a:cs typeface="Open Sans"/>
                <a:sym typeface="Open Sans"/>
              </a:defRPr>
            </a:lvl1pPr>
            <a:lvl2pPr lvl="1" rtl="0">
              <a:spcBef>
                <a:spcPts val="0"/>
              </a:spcBef>
              <a:spcAft>
                <a:spcPts val="0"/>
              </a:spcAft>
              <a:buClr>
                <a:schemeClr val="dk1"/>
              </a:buClr>
              <a:buSzPts val="3600"/>
              <a:buNone/>
              <a:defRPr b="1" sz="3600">
                <a:solidFill>
                  <a:schemeClr val="dk1"/>
                </a:solidFill>
              </a:defRPr>
            </a:lvl2pPr>
            <a:lvl3pPr lvl="2" rtl="0">
              <a:spcBef>
                <a:spcPts val="0"/>
              </a:spcBef>
              <a:spcAft>
                <a:spcPts val="0"/>
              </a:spcAft>
              <a:buClr>
                <a:schemeClr val="dk1"/>
              </a:buClr>
              <a:buSzPts val="3600"/>
              <a:buNone/>
              <a:defRPr b="1" sz="3600">
                <a:solidFill>
                  <a:schemeClr val="dk1"/>
                </a:solidFill>
              </a:defRPr>
            </a:lvl3pPr>
            <a:lvl4pPr lvl="3" rtl="0">
              <a:spcBef>
                <a:spcPts val="0"/>
              </a:spcBef>
              <a:spcAft>
                <a:spcPts val="0"/>
              </a:spcAft>
              <a:buClr>
                <a:schemeClr val="dk1"/>
              </a:buClr>
              <a:buSzPts val="3600"/>
              <a:buNone/>
              <a:defRPr b="1" sz="3600">
                <a:solidFill>
                  <a:schemeClr val="dk1"/>
                </a:solidFill>
              </a:defRPr>
            </a:lvl4pPr>
            <a:lvl5pPr lvl="4" rtl="0">
              <a:spcBef>
                <a:spcPts val="0"/>
              </a:spcBef>
              <a:spcAft>
                <a:spcPts val="0"/>
              </a:spcAft>
              <a:buClr>
                <a:schemeClr val="dk1"/>
              </a:buClr>
              <a:buSzPts val="3600"/>
              <a:buNone/>
              <a:defRPr b="1" sz="3600">
                <a:solidFill>
                  <a:schemeClr val="dk1"/>
                </a:solidFill>
              </a:defRPr>
            </a:lvl5pPr>
            <a:lvl6pPr lvl="5" rtl="0">
              <a:spcBef>
                <a:spcPts val="0"/>
              </a:spcBef>
              <a:spcAft>
                <a:spcPts val="0"/>
              </a:spcAft>
              <a:buClr>
                <a:schemeClr val="dk1"/>
              </a:buClr>
              <a:buSzPts val="3600"/>
              <a:buNone/>
              <a:defRPr b="1" sz="3600">
                <a:solidFill>
                  <a:schemeClr val="dk1"/>
                </a:solidFill>
              </a:defRPr>
            </a:lvl6pPr>
            <a:lvl7pPr lvl="6" rtl="0">
              <a:spcBef>
                <a:spcPts val="0"/>
              </a:spcBef>
              <a:spcAft>
                <a:spcPts val="0"/>
              </a:spcAft>
              <a:buClr>
                <a:schemeClr val="dk1"/>
              </a:buClr>
              <a:buSzPts val="3600"/>
              <a:buNone/>
              <a:defRPr b="1" sz="3600">
                <a:solidFill>
                  <a:schemeClr val="dk1"/>
                </a:solidFill>
              </a:defRPr>
            </a:lvl7pPr>
            <a:lvl8pPr lvl="7" rtl="0">
              <a:spcBef>
                <a:spcPts val="0"/>
              </a:spcBef>
              <a:spcAft>
                <a:spcPts val="0"/>
              </a:spcAft>
              <a:buClr>
                <a:schemeClr val="dk1"/>
              </a:buClr>
              <a:buSzPts val="3600"/>
              <a:buNone/>
              <a:defRPr b="1" sz="3600">
                <a:solidFill>
                  <a:schemeClr val="dk1"/>
                </a:solidFill>
              </a:defRPr>
            </a:lvl8pPr>
            <a:lvl9pPr lvl="8" rtl="0">
              <a:spcBef>
                <a:spcPts val="0"/>
              </a:spcBef>
              <a:spcAft>
                <a:spcPts val="0"/>
              </a:spcAft>
              <a:buClr>
                <a:schemeClr val="dk1"/>
              </a:buClr>
              <a:buSzPts val="3600"/>
              <a:buNone/>
              <a:defRPr b="1" sz="3600">
                <a:solidFill>
                  <a:schemeClr val="dk1"/>
                </a:solidFil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appendix">
  <p:cSld name="CUSTOM_2">
    <p:spTree>
      <p:nvGrpSpPr>
        <p:cNvPr id="15" name="Shape 15"/>
        <p:cNvGrpSpPr/>
        <p:nvPr/>
      </p:nvGrpSpPr>
      <p:grpSpPr>
        <a:xfrm>
          <a:off x="0" y="0"/>
          <a:ext cx="0" cy="0"/>
          <a:chOff x="0" y="0"/>
          <a:chExt cx="0" cy="0"/>
        </a:xfrm>
      </p:grpSpPr>
      <p:pic>
        <p:nvPicPr>
          <p:cNvPr id="16" name="Google Shape;16;p4"/>
          <p:cNvPicPr preferRelativeResize="0"/>
          <p:nvPr/>
        </p:nvPicPr>
        <p:blipFill>
          <a:blip r:embed="rId2">
            <a:alphaModFix/>
          </a:blip>
          <a:stretch>
            <a:fillRect/>
          </a:stretch>
        </p:blipFill>
        <p:spPr>
          <a:xfrm>
            <a:off x="0" y="643"/>
            <a:ext cx="9143995" cy="5142212"/>
          </a:xfrm>
          <a:prstGeom prst="rect">
            <a:avLst/>
          </a:prstGeom>
          <a:noFill/>
          <a:ln>
            <a:noFill/>
          </a:ln>
        </p:spPr>
      </p:pic>
      <p:sp>
        <p:nvSpPr>
          <p:cNvPr id="17" name="Google Shape;17;p4"/>
          <p:cNvSpPr txBox="1"/>
          <p:nvPr/>
        </p:nvSpPr>
        <p:spPr>
          <a:xfrm>
            <a:off x="457200" y="3179579"/>
            <a:ext cx="8229600" cy="8574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3200">
                <a:solidFill>
                  <a:srgbClr val="FFFFFF"/>
                </a:solidFill>
                <a:latin typeface="Open Sans"/>
                <a:ea typeface="Open Sans"/>
                <a:cs typeface="Open Sans"/>
                <a:sym typeface="Open Sans"/>
              </a:rPr>
              <a:t>Appendix</a:t>
            </a:r>
            <a:endParaRPr sz="3200">
              <a:solidFill>
                <a:srgbClr val="FFFFFF"/>
              </a:solidFill>
              <a:latin typeface="Open Sans"/>
              <a:ea typeface="Open Sans"/>
              <a:cs typeface="Open Sans"/>
              <a:sym typeface="Open San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appendix 1">
  <p:cSld name="CUSTOM_2_1">
    <p:spTree>
      <p:nvGrpSpPr>
        <p:cNvPr id="18" name="Shape 18"/>
        <p:cNvGrpSpPr/>
        <p:nvPr/>
      </p:nvGrpSpPr>
      <p:grpSpPr>
        <a:xfrm>
          <a:off x="0" y="0"/>
          <a:ext cx="0" cy="0"/>
          <a:chOff x="0" y="0"/>
          <a:chExt cx="0" cy="0"/>
        </a:xfrm>
      </p:grpSpPr>
      <p:pic>
        <p:nvPicPr>
          <p:cNvPr id="19" name="Google Shape;19;p5"/>
          <p:cNvPicPr preferRelativeResize="0"/>
          <p:nvPr/>
        </p:nvPicPr>
        <p:blipFill>
          <a:blip r:embed="rId2">
            <a:alphaModFix/>
          </a:blip>
          <a:stretch>
            <a:fillRect/>
          </a:stretch>
        </p:blipFill>
        <p:spPr>
          <a:xfrm>
            <a:off x="0" y="643"/>
            <a:ext cx="9143995" cy="5142212"/>
          </a:xfrm>
          <a:prstGeom prst="rect">
            <a:avLst/>
          </a:prstGeom>
          <a:noFill/>
          <a:ln>
            <a:noFill/>
          </a:ln>
        </p:spPr>
      </p:pic>
      <p:sp>
        <p:nvSpPr>
          <p:cNvPr id="20" name="Google Shape;20;p5"/>
          <p:cNvSpPr txBox="1"/>
          <p:nvPr/>
        </p:nvSpPr>
        <p:spPr>
          <a:xfrm>
            <a:off x="457200" y="3179579"/>
            <a:ext cx="8229600" cy="8574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3200">
                <a:solidFill>
                  <a:srgbClr val="FFFFFF"/>
                </a:solidFill>
                <a:latin typeface="Open Sans"/>
                <a:ea typeface="Open Sans"/>
                <a:cs typeface="Open Sans"/>
                <a:sym typeface="Open Sans"/>
              </a:rPr>
              <a:t>Thank you</a:t>
            </a:r>
            <a:endParaRPr sz="3200">
              <a:solidFill>
                <a:srgbClr val="FFFFFF"/>
              </a:solidFill>
              <a:latin typeface="Open Sans"/>
              <a:ea typeface="Open Sans"/>
              <a:cs typeface="Open Sans"/>
              <a:sym typeface="Open San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 aqua">
  <p:cSld name="CUSTOM_1">
    <p:spTree>
      <p:nvGrpSpPr>
        <p:cNvPr id="21" name="Shape 21"/>
        <p:cNvGrpSpPr/>
        <p:nvPr/>
      </p:nvGrpSpPr>
      <p:grpSpPr>
        <a:xfrm>
          <a:off x="0" y="0"/>
          <a:ext cx="0" cy="0"/>
          <a:chOff x="0" y="0"/>
          <a:chExt cx="0" cy="0"/>
        </a:xfrm>
      </p:grpSpPr>
      <p:pic>
        <p:nvPicPr>
          <p:cNvPr id="22" name="Google Shape;22;p6"/>
          <p:cNvPicPr preferRelativeResize="0"/>
          <p:nvPr/>
        </p:nvPicPr>
        <p:blipFill>
          <a:blip r:embed="rId2">
            <a:alphaModFix/>
          </a:blip>
          <a:stretch>
            <a:fillRect/>
          </a:stretch>
        </p:blipFill>
        <p:spPr>
          <a:xfrm>
            <a:off x="0" y="643"/>
            <a:ext cx="9143995" cy="5142212"/>
          </a:xfrm>
          <a:prstGeom prst="rect">
            <a:avLst/>
          </a:prstGeom>
          <a:noFill/>
          <a:ln>
            <a:noFill/>
          </a:ln>
        </p:spPr>
      </p:pic>
      <p:sp>
        <p:nvSpPr>
          <p:cNvPr id="23" name="Google Shape;23;p6"/>
          <p:cNvSpPr txBox="1"/>
          <p:nvPr>
            <p:ph type="title"/>
          </p:nvPr>
        </p:nvSpPr>
        <p:spPr>
          <a:xfrm>
            <a:off x="457200" y="3179579"/>
            <a:ext cx="8229600" cy="8574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lt1"/>
              </a:buClr>
              <a:buSzPts val="3200"/>
              <a:buFont typeface="Open Sans"/>
              <a:buNone/>
              <a:defRPr sz="3200">
                <a:solidFill>
                  <a:schemeClr val="lt1"/>
                </a:solidFill>
                <a:latin typeface="Open Sans"/>
                <a:ea typeface="Open Sans"/>
                <a:cs typeface="Open Sans"/>
                <a:sym typeface="Open Sans"/>
              </a:defRPr>
            </a:lvl1pPr>
            <a:lvl2pPr lvl="1" rtl="0">
              <a:spcBef>
                <a:spcPts val="0"/>
              </a:spcBef>
              <a:spcAft>
                <a:spcPts val="0"/>
              </a:spcAft>
              <a:buClr>
                <a:schemeClr val="dk1"/>
              </a:buClr>
              <a:buSzPts val="3600"/>
              <a:buNone/>
              <a:defRPr b="1" sz="3600">
                <a:solidFill>
                  <a:schemeClr val="dk1"/>
                </a:solidFill>
              </a:defRPr>
            </a:lvl2pPr>
            <a:lvl3pPr lvl="2" rtl="0">
              <a:spcBef>
                <a:spcPts val="0"/>
              </a:spcBef>
              <a:spcAft>
                <a:spcPts val="0"/>
              </a:spcAft>
              <a:buClr>
                <a:schemeClr val="dk1"/>
              </a:buClr>
              <a:buSzPts val="3600"/>
              <a:buNone/>
              <a:defRPr b="1" sz="3600">
                <a:solidFill>
                  <a:schemeClr val="dk1"/>
                </a:solidFill>
              </a:defRPr>
            </a:lvl3pPr>
            <a:lvl4pPr lvl="3" rtl="0">
              <a:spcBef>
                <a:spcPts val="0"/>
              </a:spcBef>
              <a:spcAft>
                <a:spcPts val="0"/>
              </a:spcAft>
              <a:buClr>
                <a:schemeClr val="dk1"/>
              </a:buClr>
              <a:buSzPts val="3600"/>
              <a:buNone/>
              <a:defRPr b="1" sz="3600">
                <a:solidFill>
                  <a:schemeClr val="dk1"/>
                </a:solidFill>
              </a:defRPr>
            </a:lvl4pPr>
            <a:lvl5pPr lvl="4" rtl="0">
              <a:spcBef>
                <a:spcPts val="0"/>
              </a:spcBef>
              <a:spcAft>
                <a:spcPts val="0"/>
              </a:spcAft>
              <a:buClr>
                <a:schemeClr val="dk1"/>
              </a:buClr>
              <a:buSzPts val="3600"/>
              <a:buNone/>
              <a:defRPr b="1" sz="3600">
                <a:solidFill>
                  <a:schemeClr val="dk1"/>
                </a:solidFill>
              </a:defRPr>
            </a:lvl5pPr>
            <a:lvl6pPr lvl="5" rtl="0">
              <a:spcBef>
                <a:spcPts val="0"/>
              </a:spcBef>
              <a:spcAft>
                <a:spcPts val="0"/>
              </a:spcAft>
              <a:buClr>
                <a:schemeClr val="dk1"/>
              </a:buClr>
              <a:buSzPts val="3600"/>
              <a:buNone/>
              <a:defRPr b="1" sz="3600">
                <a:solidFill>
                  <a:schemeClr val="dk1"/>
                </a:solidFill>
              </a:defRPr>
            </a:lvl6pPr>
            <a:lvl7pPr lvl="6" rtl="0">
              <a:spcBef>
                <a:spcPts val="0"/>
              </a:spcBef>
              <a:spcAft>
                <a:spcPts val="0"/>
              </a:spcAft>
              <a:buClr>
                <a:schemeClr val="dk1"/>
              </a:buClr>
              <a:buSzPts val="3600"/>
              <a:buNone/>
              <a:defRPr b="1" sz="3600">
                <a:solidFill>
                  <a:schemeClr val="dk1"/>
                </a:solidFill>
              </a:defRPr>
            </a:lvl7pPr>
            <a:lvl8pPr lvl="7" rtl="0">
              <a:spcBef>
                <a:spcPts val="0"/>
              </a:spcBef>
              <a:spcAft>
                <a:spcPts val="0"/>
              </a:spcAft>
              <a:buClr>
                <a:schemeClr val="dk1"/>
              </a:buClr>
              <a:buSzPts val="3600"/>
              <a:buNone/>
              <a:defRPr b="1" sz="3600">
                <a:solidFill>
                  <a:schemeClr val="dk1"/>
                </a:solidFill>
              </a:defRPr>
            </a:lvl8pPr>
            <a:lvl9pPr lvl="8" rtl="0">
              <a:spcBef>
                <a:spcPts val="0"/>
              </a:spcBef>
              <a:spcAft>
                <a:spcPts val="0"/>
              </a:spcAft>
              <a:buClr>
                <a:schemeClr val="dk1"/>
              </a:buClr>
              <a:buSzPts val="3600"/>
              <a:buNone/>
              <a:defRPr b="1" sz="3600">
                <a:solidFill>
                  <a:schemeClr val="dk1"/>
                </a:solidFil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 lavender">
  <p:cSld name="CUSTOM_1_1">
    <p:spTree>
      <p:nvGrpSpPr>
        <p:cNvPr id="24" name="Shape 24"/>
        <p:cNvGrpSpPr/>
        <p:nvPr/>
      </p:nvGrpSpPr>
      <p:grpSpPr>
        <a:xfrm>
          <a:off x="0" y="0"/>
          <a:ext cx="0" cy="0"/>
          <a:chOff x="0" y="0"/>
          <a:chExt cx="0" cy="0"/>
        </a:xfrm>
      </p:grpSpPr>
      <p:pic>
        <p:nvPicPr>
          <p:cNvPr id="25" name="Google Shape;25;p7"/>
          <p:cNvPicPr preferRelativeResize="0"/>
          <p:nvPr/>
        </p:nvPicPr>
        <p:blipFill>
          <a:blip r:embed="rId2">
            <a:alphaModFix/>
          </a:blip>
          <a:stretch>
            <a:fillRect/>
          </a:stretch>
        </p:blipFill>
        <p:spPr>
          <a:xfrm>
            <a:off x="0" y="643"/>
            <a:ext cx="9143995" cy="5142212"/>
          </a:xfrm>
          <a:prstGeom prst="rect">
            <a:avLst/>
          </a:prstGeom>
          <a:noFill/>
          <a:ln>
            <a:noFill/>
          </a:ln>
        </p:spPr>
      </p:pic>
      <p:sp>
        <p:nvSpPr>
          <p:cNvPr id="26" name="Google Shape;26;p7"/>
          <p:cNvSpPr txBox="1"/>
          <p:nvPr>
            <p:ph type="title"/>
          </p:nvPr>
        </p:nvSpPr>
        <p:spPr>
          <a:xfrm>
            <a:off x="457200" y="3179579"/>
            <a:ext cx="8229600" cy="8574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lt1"/>
              </a:buClr>
              <a:buSzPts val="3200"/>
              <a:buFont typeface="Open Sans"/>
              <a:buNone/>
              <a:defRPr sz="3200">
                <a:solidFill>
                  <a:schemeClr val="lt1"/>
                </a:solidFill>
                <a:latin typeface="Open Sans"/>
                <a:ea typeface="Open Sans"/>
                <a:cs typeface="Open Sans"/>
                <a:sym typeface="Open Sans"/>
              </a:defRPr>
            </a:lvl1pPr>
            <a:lvl2pPr lvl="1" rtl="0">
              <a:spcBef>
                <a:spcPts val="0"/>
              </a:spcBef>
              <a:spcAft>
                <a:spcPts val="0"/>
              </a:spcAft>
              <a:buClr>
                <a:schemeClr val="dk1"/>
              </a:buClr>
              <a:buSzPts val="3600"/>
              <a:buNone/>
              <a:defRPr b="1" sz="3600">
                <a:solidFill>
                  <a:schemeClr val="dk1"/>
                </a:solidFill>
              </a:defRPr>
            </a:lvl2pPr>
            <a:lvl3pPr lvl="2" rtl="0">
              <a:spcBef>
                <a:spcPts val="0"/>
              </a:spcBef>
              <a:spcAft>
                <a:spcPts val="0"/>
              </a:spcAft>
              <a:buClr>
                <a:schemeClr val="dk1"/>
              </a:buClr>
              <a:buSzPts val="3600"/>
              <a:buNone/>
              <a:defRPr b="1" sz="3600">
                <a:solidFill>
                  <a:schemeClr val="dk1"/>
                </a:solidFill>
              </a:defRPr>
            </a:lvl3pPr>
            <a:lvl4pPr lvl="3" rtl="0">
              <a:spcBef>
                <a:spcPts val="0"/>
              </a:spcBef>
              <a:spcAft>
                <a:spcPts val="0"/>
              </a:spcAft>
              <a:buClr>
                <a:schemeClr val="dk1"/>
              </a:buClr>
              <a:buSzPts val="3600"/>
              <a:buNone/>
              <a:defRPr b="1" sz="3600">
                <a:solidFill>
                  <a:schemeClr val="dk1"/>
                </a:solidFill>
              </a:defRPr>
            </a:lvl4pPr>
            <a:lvl5pPr lvl="4" rtl="0">
              <a:spcBef>
                <a:spcPts val="0"/>
              </a:spcBef>
              <a:spcAft>
                <a:spcPts val="0"/>
              </a:spcAft>
              <a:buClr>
                <a:schemeClr val="dk1"/>
              </a:buClr>
              <a:buSzPts val="3600"/>
              <a:buNone/>
              <a:defRPr b="1" sz="3600">
                <a:solidFill>
                  <a:schemeClr val="dk1"/>
                </a:solidFill>
              </a:defRPr>
            </a:lvl5pPr>
            <a:lvl6pPr lvl="5" rtl="0">
              <a:spcBef>
                <a:spcPts val="0"/>
              </a:spcBef>
              <a:spcAft>
                <a:spcPts val="0"/>
              </a:spcAft>
              <a:buClr>
                <a:schemeClr val="dk1"/>
              </a:buClr>
              <a:buSzPts val="3600"/>
              <a:buNone/>
              <a:defRPr b="1" sz="3600">
                <a:solidFill>
                  <a:schemeClr val="dk1"/>
                </a:solidFill>
              </a:defRPr>
            </a:lvl6pPr>
            <a:lvl7pPr lvl="6" rtl="0">
              <a:spcBef>
                <a:spcPts val="0"/>
              </a:spcBef>
              <a:spcAft>
                <a:spcPts val="0"/>
              </a:spcAft>
              <a:buClr>
                <a:schemeClr val="dk1"/>
              </a:buClr>
              <a:buSzPts val="3600"/>
              <a:buNone/>
              <a:defRPr b="1" sz="3600">
                <a:solidFill>
                  <a:schemeClr val="dk1"/>
                </a:solidFill>
              </a:defRPr>
            </a:lvl7pPr>
            <a:lvl8pPr lvl="7" rtl="0">
              <a:spcBef>
                <a:spcPts val="0"/>
              </a:spcBef>
              <a:spcAft>
                <a:spcPts val="0"/>
              </a:spcAft>
              <a:buClr>
                <a:schemeClr val="dk1"/>
              </a:buClr>
              <a:buSzPts val="3600"/>
              <a:buNone/>
              <a:defRPr b="1" sz="3600">
                <a:solidFill>
                  <a:schemeClr val="dk1"/>
                </a:solidFill>
              </a:defRPr>
            </a:lvl8pPr>
            <a:lvl9pPr lvl="8" rtl="0">
              <a:spcBef>
                <a:spcPts val="0"/>
              </a:spcBef>
              <a:spcAft>
                <a:spcPts val="0"/>
              </a:spcAft>
              <a:buClr>
                <a:schemeClr val="dk1"/>
              </a:buClr>
              <a:buSzPts val="3600"/>
              <a:buNone/>
              <a:defRPr b="1" sz="3600">
                <a:solidFill>
                  <a:schemeClr val="dk1"/>
                </a:solidFil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 violet blue">
  <p:cSld name="CUSTOM_1_1_1">
    <p:spTree>
      <p:nvGrpSpPr>
        <p:cNvPr id="27" name="Shape 27"/>
        <p:cNvGrpSpPr/>
        <p:nvPr/>
      </p:nvGrpSpPr>
      <p:grpSpPr>
        <a:xfrm>
          <a:off x="0" y="0"/>
          <a:ext cx="0" cy="0"/>
          <a:chOff x="0" y="0"/>
          <a:chExt cx="0" cy="0"/>
        </a:xfrm>
      </p:grpSpPr>
      <p:pic>
        <p:nvPicPr>
          <p:cNvPr id="28" name="Google Shape;28;p8"/>
          <p:cNvPicPr preferRelativeResize="0"/>
          <p:nvPr/>
        </p:nvPicPr>
        <p:blipFill>
          <a:blip r:embed="rId2">
            <a:alphaModFix/>
          </a:blip>
          <a:stretch>
            <a:fillRect/>
          </a:stretch>
        </p:blipFill>
        <p:spPr>
          <a:xfrm>
            <a:off x="0" y="643"/>
            <a:ext cx="9143995" cy="5142212"/>
          </a:xfrm>
          <a:prstGeom prst="rect">
            <a:avLst/>
          </a:prstGeom>
          <a:noFill/>
          <a:ln>
            <a:noFill/>
          </a:ln>
        </p:spPr>
      </p:pic>
      <p:sp>
        <p:nvSpPr>
          <p:cNvPr id="29" name="Google Shape;29;p8"/>
          <p:cNvSpPr txBox="1"/>
          <p:nvPr>
            <p:ph type="title"/>
          </p:nvPr>
        </p:nvSpPr>
        <p:spPr>
          <a:xfrm>
            <a:off x="457200" y="3179579"/>
            <a:ext cx="8229600" cy="8574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lt1"/>
              </a:buClr>
              <a:buSzPts val="3200"/>
              <a:buFont typeface="Open Sans"/>
              <a:buNone/>
              <a:defRPr sz="3200">
                <a:solidFill>
                  <a:schemeClr val="lt1"/>
                </a:solidFill>
                <a:latin typeface="Open Sans"/>
                <a:ea typeface="Open Sans"/>
                <a:cs typeface="Open Sans"/>
                <a:sym typeface="Open Sans"/>
              </a:defRPr>
            </a:lvl1pPr>
            <a:lvl2pPr lvl="1" rtl="0">
              <a:spcBef>
                <a:spcPts val="0"/>
              </a:spcBef>
              <a:spcAft>
                <a:spcPts val="0"/>
              </a:spcAft>
              <a:buClr>
                <a:schemeClr val="dk1"/>
              </a:buClr>
              <a:buSzPts val="3600"/>
              <a:buNone/>
              <a:defRPr b="1" sz="3600">
                <a:solidFill>
                  <a:schemeClr val="dk1"/>
                </a:solidFill>
              </a:defRPr>
            </a:lvl2pPr>
            <a:lvl3pPr lvl="2" rtl="0">
              <a:spcBef>
                <a:spcPts val="0"/>
              </a:spcBef>
              <a:spcAft>
                <a:spcPts val="0"/>
              </a:spcAft>
              <a:buClr>
                <a:schemeClr val="dk1"/>
              </a:buClr>
              <a:buSzPts val="3600"/>
              <a:buNone/>
              <a:defRPr b="1" sz="3600">
                <a:solidFill>
                  <a:schemeClr val="dk1"/>
                </a:solidFill>
              </a:defRPr>
            </a:lvl3pPr>
            <a:lvl4pPr lvl="3" rtl="0">
              <a:spcBef>
                <a:spcPts val="0"/>
              </a:spcBef>
              <a:spcAft>
                <a:spcPts val="0"/>
              </a:spcAft>
              <a:buClr>
                <a:schemeClr val="dk1"/>
              </a:buClr>
              <a:buSzPts val="3600"/>
              <a:buNone/>
              <a:defRPr b="1" sz="3600">
                <a:solidFill>
                  <a:schemeClr val="dk1"/>
                </a:solidFill>
              </a:defRPr>
            </a:lvl4pPr>
            <a:lvl5pPr lvl="4" rtl="0">
              <a:spcBef>
                <a:spcPts val="0"/>
              </a:spcBef>
              <a:spcAft>
                <a:spcPts val="0"/>
              </a:spcAft>
              <a:buClr>
                <a:schemeClr val="dk1"/>
              </a:buClr>
              <a:buSzPts val="3600"/>
              <a:buNone/>
              <a:defRPr b="1" sz="3600">
                <a:solidFill>
                  <a:schemeClr val="dk1"/>
                </a:solidFill>
              </a:defRPr>
            </a:lvl5pPr>
            <a:lvl6pPr lvl="5" rtl="0">
              <a:spcBef>
                <a:spcPts val="0"/>
              </a:spcBef>
              <a:spcAft>
                <a:spcPts val="0"/>
              </a:spcAft>
              <a:buClr>
                <a:schemeClr val="dk1"/>
              </a:buClr>
              <a:buSzPts val="3600"/>
              <a:buNone/>
              <a:defRPr b="1" sz="3600">
                <a:solidFill>
                  <a:schemeClr val="dk1"/>
                </a:solidFill>
              </a:defRPr>
            </a:lvl6pPr>
            <a:lvl7pPr lvl="6" rtl="0">
              <a:spcBef>
                <a:spcPts val="0"/>
              </a:spcBef>
              <a:spcAft>
                <a:spcPts val="0"/>
              </a:spcAft>
              <a:buClr>
                <a:schemeClr val="dk1"/>
              </a:buClr>
              <a:buSzPts val="3600"/>
              <a:buNone/>
              <a:defRPr b="1" sz="3600">
                <a:solidFill>
                  <a:schemeClr val="dk1"/>
                </a:solidFill>
              </a:defRPr>
            </a:lvl7pPr>
            <a:lvl8pPr lvl="7" rtl="0">
              <a:spcBef>
                <a:spcPts val="0"/>
              </a:spcBef>
              <a:spcAft>
                <a:spcPts val="0"/>
              </a:spcAft>
              <a:buClr>
                <a:schemeClr val="dk1"/>
              </a:buClr>
              <a:buSzPts val="3600"/>
              <a:buNone/>
              <a:defRPr b="1" sz="3600">
                <a:solidFill>
                  <a:schemeClr val="dk1"/>
                </a:solidFill>
              </a:defRPr>
            </a:lvl8pPr>
            <a:lvl9pPr lvl="8" rtl="0">
              <a:spcBef>
                <a:spcPts val="0"/>
              </a:spcBef>
              <a:spcAft>
                <a:spcPts val="0"/>
              </a:spcAft>
              <a:buClr>
                <a:schemeClr val="dk1"/>
              </a:buClr>
              <a:buSzPts val="3600"/>
              <a:buNone/>
              <a:defRPr b="1" sz="3600">
                <a:solidFill>
                  <a:schemeClr val="dk1"/>
                </a:solidFill>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 violet teal">
  <p:cSld name="CUSTOM_1_1_1_1">
    <p:spTree>
      <p:nvGrpSpPr>
        <p:cNvPr id="30" name="Shape 30"/>
        <p:cNvGrpSpPr/>
        <p:nvPr/>
      </p:nvGrpSpPr>
      <p:grpSpPr>
        <a:xfrm>
          <a:off x="0" y="0"/>
          <a:ext cx="0" cy="0"/>
          <a:chOff x="0" y="0"/>
          <a:chExt cx="0" cy="0"/>
        </a:xfrm>
      </p:grpSpPr>
      <p:pic>
        <p:nvPicPr>
          <p:cNvPr id="31" name="Google Shape;31;p9"/>
          <p:cNvPicPr preferRelativeResize="0"/>
          <p:nvPr/>
        </p:nvPicPr>
        <p:blipFill>
          <a:blip r:embed="rId2">
            <a:alphaModFix/>
          </a:blip>
          <a:stretch>
            <a:fillRect/>
          </a:stretch>
        </p:blipFill>
        <p:spPr>
          <a:xfrm>
            <a:off x="0" y="643"/>
            <a:ext cx="9143995" cy="5142212"/>
          </a:xfrm>
          <a:prstGeom prst="rect">
            <a:avLst/>
          </a:prstGeom>
          <a:noFill/>
          <a:ln>
            <a:noFill/>
          </a:ln>
        </p:spPr>
      </p:pic>
      <p:sp>
        <p:nvSpPr>
          <p:cNvPr id="32" name="Google Shape;32;p9"/>
          <p:cNvSpPr txBox="1"/>
          <p:nvPr>
            <p:ph type="title"/>
          </p:nvPr>
        </p:nvSpPr>
        <p:spPr>
          <a:xfrm>
            <a:off x="457200" y="3179579"/>
            <a:ext cx="8229600" cy="8574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lt1"/>
              </a:buClr>
              <a:buSzPts val="3200"/>
              <a:buFont typeface="Open Sans"/>
              <a:buNone/>
              <a:defRPr sz="3200">
                <a:solidFill>
                  <a:schemeClr val="lt1"/>
                </a:solidFill>
                <a:latin typeface="Open Sans"/>
                <a:ea typeface="Open Sans"/>
                <a:cs typeface="Open Sans"/>
                <a:sym typeface="Open Sans"/>
              </a:defRPr>
            </a:lvl1pPr>
            <a:lvl2pPr lvl="1" rtl="0">
              <a:spcBef>
                <a:spcPts val="0"/>
              </a:spcBef>
              <a:spcAft>
                <a:spcPts val="0"/>
              </a:spcAft>
              <a:buClr>
                <a:schemeClr val="dk1"/>
              </a:buClr>
              <a:buSzPts val="3600"/>
              <a:buNone/>
              <a:defRPr b="1" sz="3600">
                <a:solidFill>
                  <a:schemeClr val="dk1"/>
                </a:solidFill>
              </a:defRPr>
            </a:lvl2pPr>
            <a:lvl3pPr lvl="2" rtl="0">
              <a:spcBef>
                <a:spcPts val="0"/>
              </a:spcBef>
              <a:spcAft>
                <a:spcPts val="0"/>
              </a:spcAft>
              <a:buClr>
                <a:schemeClr val="dk1"/>
              </a:buClr>
              <a:buSzPts val="3600"/>
              <a:buNone/>
              <a:defRPr b="1" sz="3600">
                <a:solidFill>
                  <a:schemeClr val="dk1"/>
                </a:solidFill>
              </a:defRPr>
            </a:lvl3pPr>
            <a:lvl4pPr lvl="3" rtl="0">
              <a:spcBef>
                <a:spcPts val="0"/>
              </a:spcBef>
              <a:spcAft>
                <a:spcPts val="0"/>
              </a:spcAft>
              <a:buClr>
                <a:schemeClr val="dk1"/>
              </a:buClr>
              <a:buSzPts val="3600"/>
              <a:buNone/>
              <a:defRPr b="1" sz="3600">
                <a:solidFill>
                  <a:schemeClr val="dk1"/>
                </a:solidFill>
              </a:defRPr>
            </a:lvl4pPr>
            <a:lvl5pPr lvl="4" rtl="0">
              <a:spcBef>
                <a:spcPts val="0"/>
              </a:spcBef>
              <a:spcAft>
                <a:spcPts val="0"/>
              </a:spcAft>
              <a:buClr>
                <a:schemeClr val="dk1"/>
              </a:buClr>
              <a:buSzPts val="3600"/>
              <a:buNone/>
              <a:defRPr b="1" sz="3600">
                <a:solidFill>
                  <a:schemeClr val="dk1"/>
                </a:solidFill>
              </a:defRPr>
            </a:lvl5pPr>
            <a:lvl6pPr lvl="5" rtl="0">
              <a:spcBef>
                <a:spcPts val="0"/>
              </a:spcBef>
              <a:spcAft>
                <a:spcPts val="0"/>
              </a:spcAft>
              <a:buClr>
                <a:schemeClr val="dk1"/>
              </a:buClr>
              <a:buSzPts val="3600"/>
              <a:buNone/>
              <a:defRPr b="1" sz="3600">
                <a:solidFill>
                  <a:schemeClr val="dk1"/>
                </a:solidFill>
              </a:defRPr>
            </a:lvl6pPr>
            <a:lvl7pPr lvl="6" rtl="0">
              <a:spcBef>
                <a:spcPts val="0"/>
              </a:spcBef>
              <a:spcAft>
                <a:spcPts val="0"/>
              </a:spcAft>
              <a:buClr>
                <a:schemeClr val="dk1"/>
              </a:buClr>
              <a:buSzPts val="3600"/>
              <a:buNone/>
              <a:defRPr b="1" sz="3600">
                <a:solidFill>
                  <a:schemeClr val="dk1"/>
                </a:solidFill>
              </a:defRPr>
            </a:lvl7pPr>
            <a:lvl8pPr lvl="7" rtl="0">
              <a:spcBef>
                <a:spcPts val="0"/>
              </a:spcBef>
              <a:spcAft>
                <a:spcPts val="0"/>
              </a:spcAft>
              <a:buClr>
                <a:schemeClr val="dk1"/>
              </a:buClr>
              <a:buSzPts val="3600"/>
              <a:buNone/>
              <a:defRPr b="1" sz="3600">
                <a:solidFill>
                  <a:schemeClr val="dk1"/>
                </a:solidFill>
              </a:defRPr>
            </a:lvl8pPr>
            <a:lvl9pPr lvl="8" rtl="0">
              <a:spcBef>
                <a:spcPts val="0"/>
              </a:spcBef>
              <a:spcAft>
                <a:spcPts val="0"/>
              </a:spcAft>
              <a:buClr>
                <a:schemeClr val="dk1"/>
              </a:buClr>
              <a:buSzPts val="3600"/>
              <a:buNone/>
              <a:defRPr b="1" sz="3600">
                <a:solidFill>
                  <a:schemeClr val="dk1"/>
                </a:solidFill>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 purple magenta">
  <p:cSld name="CUSTOM_1_1_1_1_1">
    <p:spTree>
      <p:nvGrpSpPr>
        <p:cNvPr id="33" name="Shape 33"/>
        <p:cNvGrpSpPr/>
        <p:nvPr/>
      </p:nvGrpSpPr>
      <p:grpSpPr>
        <a:xfrm>
          <a:off x="0" y="0"/>
          <a:ext cx="0" cy="0"/>
          <a:chOff x="0" y="0"/>
          <a:chExt cx="0" cy="0"/>
        </a:xfrm>
      </p:grpSpPr>
      <p:pic>
        <p:nvPicPr>
          <p:cNvPr id="34" name="Google Shape;34;p10"/>
          <p:cNvPicPr preferRelativeResize="0"/>
          <p:nvPr/>
        </p:nvPicPr>
        <p:blipFill>
          <a:blip r:embed="rId2">
            <a:alphaModFix/>
          </a:blip>
          <a:stretch>
            <a:fillRect/>
          </a:stretch>
        </p:blipFill>
        <p:spPr>
          <a:xfrm>
            <a:off x="0" y="643"/>
            <a:ext cx="9143995" cy="5142212"/>
          </a:xfrm>
          <a:prstGeom prst="rect">
            <a:avLst/>
          </a:prstGeom>
          <a:noFill/>
          <a:ln>
            <a:noFill/>
          </a:ln>
        </p:spPr>
      </p:pic>
      <p:sp>
        <p:nvSpPr>
          <p:cNvPr id="35" name="Google Shape;35;p10"/>
          <p:cNvSpPr txBox="1"/>
          <p:nvPr>
            <p:ph type="title"/>
          </p:nvPr>
        </p:nvSpPr>
        <p:spPr>
          <a:xfrm>
            <a:off x="457200" y="3179579"/>
            <a:ext cx="8229600" cy="8574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lt1"/>
              </a:buClr>
              <a:buSzPts val="3200"/>
              <a:buFont typeface="Open Sans"/>
              <a:buNone/>
              <a:defRPr sz="3200">
                <a:solidFill>
                  <a:schemeClr val="lt1"/>
                </a:solidFill>
                <a:latin typeface="Open Sans"/>
                <a:ea typeface="Open Sans"/>
                <a:cs typeface="Open Sans"/>
                <a:sym typeface="Open Sans"/>
              </a:defRPr>
            </a:lvl1pPr>
            <a:lvl2pPr lvl="1" rtl="0">
              <a:spcBef>
                <a:spcPts val="0"/>
              </a:spcBef>
              <a:spcAft>
                <a:spcPts val="0"/>
              </a:spcAft>
              <a:buClr>
                <a:schemeClr val="dk1"/>
              </a:buClr>
              <a:buSzPts val="3600"/>
              <a:buNone/>
              <a:defRPr b="1" sz="3600">
                <a:solidFill>
                  <a:schemeClr val="dk1"/>
                </a:solidFill>
              </a:defRPr>
            </a:lvl2pPr>
            <a:lvl3pPr lvl="2" rtl="0">
              <a:spcBef>
                <a:spcPts val="0"/>
              </a:spcBef>
              <a:spcAft>
                <a:spcPts val="0"/>
              </a:spcAft>
              <a:buClr>
                <a:schemeClr val="dk1"/>
              </a:buClr>
              <a:buSzPts val="3600"/>
              <a:buNone/>
              <a:defRPr b="1" sz="3600">
                <a:solidFill>
                  <a:schemeClr val="dk1"/>
                </a:solidFill>
              </a:defRPr>
            </a:lvl3pPr>
            <a:lvl4pPr lvl="3" rtl="0">
              <a:spcBef>
                <a:spcPts val="0"/>
              </a:spcBef>
              <a:spcAft>
                <a:spcPts val="0"/>
              </a:spcAft>
              <a:buClr>
                <a:schemeClr val="dk1"/>
              </a:buClr>
              <a:buSzPts val="3600"/>
              <a:buNone/>
              <a:defRPr b="1" sz="3600">
                <a:solidFill>
                  <a:schemeClr val="dk1"/>
                </a:solidFill>
              </a:defRPr>
            </a:lvl4pPr>
            <a:lvl5pPr lvl="4" rtl="0">
              <a:spcBef>
                <a:spcPts val="0"/>
              </a:spcBef>
              <a:spcAft>
                <a:spcPts val="0"/>
              </a:spcAft>
              <a:buClr>
                <a:schemeClr val="dk1"/>
              </a:buClr>
              <a:buSzPts val="3600"/>
              <a:buNone/>
              <a:defRPr b="1" sz="3600">
                <a:solidFill>
                  <a:schemeClr val="dk1"/>
                </a:solidFill>
              </a:defRPr>
            </a:lvl5pPr>
            <a:lvl6pPr lvl="5" rtl="0">
              <a:spcBef>
                <a:spcPts val="0"/>
              </a:spcBef>
              <a:spcAft>
                <a:spcPts val="0"/>
              </a:spcAft>
              <a:buClr>
                <a:schemeClr val="dk1"/>
              </a:buClr>
              <a:buSzPts val="3600"/>
              <a:buNone/>
              <a:defRPr b="1" sz="3600">
                <a:solidFill>
                  <a:schemeClr val="dk1"/>
                </a:solidFill>
              </a:defRPr>
            </a:lvl6pPr>
            <a:lvl7pPr lvl="6" rtl="0">
              <a:spcBef>
                <a:spcPts val="0"/>
              </a:spcBef>
              <a:spcAft>
                <a:spcPts val="0"/>
              </a:spcAft>
              <a:buClr>
                <a:schemeClr val="dk1"/>
              </a:buClr>
              <a:buSzPts val="3600"/>
              <a:buNone/>
              <a:defRPr b="1" sz="3600">
                <a:solidFill>
                  <a:schemeClr val="dk1"/>
                </a:solidFill>
              </a:defRPr>
            </a:lvl7pPr>
            <a:lvl8pPr lvl="7" rtl="0">
              <a:spcBef>
                <a:spcPts val="0"/>
              </a:spcBef>
              <a:spcAft>
                <a:spcPts val="0"/>
              </a:spcAft>
              <a:buClr>
                <a:schemeClr val="dk1"/>
              </a:buClr>
              <a:buSzPts val="3600"/>
              <a:buNone/>
              <a:defRPr b="1" sz="3600">
                <a:solidFill>
                  <a:schemeClr val="dk1"/>
                </a:solidFill>
              </a:defRPr>
            </a:lvl8pPr>
            <a:lvl9pPr lvl="8" rtl="0">
              <a:spcBef>
                <a:spcPts val="0"/>
              </a:spcBef>
              <a:spcAft>
                <a:spcPts val="0"/>
              </a:spcAft>
              <a:buClr>
                <a:schemeClr val="dk1"/>
              </a:buClr>
              <a:buSzPts val="3600"/>
              <a:buNone/>
              <a:defRPr b="1" sz="3600">
                <a:solidFill>
                  <a:schemeClr val="dk1"/>
                </a:solidFill>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 orange yellow">
  <p:cSld name="CUSTOM_1_1_1_1_1_1">
    <p:spTree>
      <p:nvGrpSpPr>
        <p:cNvPr id="36" name="Shape 36"/>
        <p:cNvGrpSpPr/>
        <p:nvPr/>
      </p:nvGrpSpPr>
      <p:grpSpPr>
        <a:xfrm>
          <a:off x="0" y="0"/>
          <a:ext cx="0" cy="0"/>
          <a:chOff x="0" y="0"/>
          <a:chExt cx="0" cy="0"/>
        </a:xfrm>
      </p:grpSpPr>
      <p:pic>
        <p:nvPicPr>
          <p:cNvPr id="37" name="Google Shape;37;p11"/>
          <p:cNvPicPr preferRelativeResize="0"/>
          <p:nvPr/>
        </p:nvPicPr>
        <p:blipFill>
          <a:blip r:embed="rId2">
            <a:alphaModFix/>
          </a:blip>
          <a:stretch>
            <a:fillRect/>
          </a:stretch>
        </p:blipFill>
        <p:spPr>
          <a:xfrm>
            <a:off x="0" y="643"/>
            <a:ext cx="9143995" cy="5142212"/>
          </a:xfrm>
          <a:prstGeom prst="rect">
            <a:avLst/>
          </a:prstGeom>
          <a:noFill/>
          <a:ln>
            <a:noFill/>
          </a:ln>
        </p:spPr>
      </p:pic>
      <p:sp>
        <p:nvSpPr>
          <p:cNvPr id="38" name="Google Shape;38;p11"/>
          <p:cNvSpPr txBox="1"/>
          <p:nvPr>
            <p:ph type="title"/>
          </p:nvPr>
        </p:nvSpPr>
        <p:spPr>
          <a:xfrm>
            <a:off x="457200" y="3179579"/>
            <a:ext cx="8229600" cy="8574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lt1"/>
              </a:buClr>
              <a:buSzPts val="3200"/>
              <a:buFont typeface="Open Sans"/>
              <a:buNone/>
              <a:defRPr sz="3200">
                <a:solidFill>
                  <a:schemeClr val="lt1"/>
                </a:solidFill>
                <a:latin typeface="Open Sans"/>
                <a:ea typeface="Open Sans"/>
                <a:cs typeface="Open Sans"/>
                <a:sym typeface="Open Sans"/>
              </a:defRPr>
            </a:lvl1pPr>
            <a:lvl2pPr lvl="1" rtl="0">
              <a:spcBef>
                <a:spcPts val="0"/>
              </a:spcBef>
              <a:spcAft>
                <a:spcPts val="0"/>
              </a:spcAft>
              <a:buClr>
                <a:schemeClr val="dk1"/>
              </a:buClr>
              <a:buSzPts val="3600"/>
              <a:buNone/>
              <a:defRPr b="1" sz="3600">
                <a:solidFill>
                  <a:schemeClr val="dk1"/>
                </a:solidFill>
              </a:defRPr>
            </a:lvl2pPr>
            <a:lvl3pPr lvl="2" rtl="0">
              <a:spcBef>
                <a:spcPts val="0"/>
              </a:spcBef>
              <a:spcAft>
                <a:spcPts val="0"/>
              </a:spcAft>
              <a:buClr>
                <a:schemeClr val="dk1"/>
              </a:buClr>
              <a:buSzPts val="3600"/>
              <a:buNone/>
              <a:defRPr b="1" sz="3600">
                <a:solidFill>
                  <a:schemeClr val="dk1"/>
                </a:solidFill>
              </a:defRPr>
            </a:lvl3pPr>
            <a:lvl4pPr lvl="3" rtl="0">
              <a:spcBef>
                <a:spcPts val="0"/>
              </a:spcBef>
              <a:spcAft>
                <a:spcPts val="0"/>
              </a:spcAft>
              <a:buClr>
                <a:schemeClr val="dk1"/>
              </a:buClr>
              <a:buSzPts val="3600"/>
              <a:buNone/>
              <a:defRPr b="1" sz="3600">
                <a:solidFill>
                  <a:schemeClr val="dk1"/>
                </a:solidFill>
              </a:defRPr>
            </a:lvl4pPr>
            <a:lvl5pPr lvl="4" rtl="0">
              <a:spcBef>
                <a:spcPts val="0"/>
              </a:spcBef>
              <a:spcAft>
                <a:spcPts val="0"/>
              </a:spcAft>
              <a:buClr>
                <a:schemeClr val="dk1"/>
              </a:buClr>
              <a:buSzPts val="3600"/>
              <a:buNone/>
              <a:defRPr b="1" sz="3600">
                <a:solidFill>
                  <a:schemeClr val="dk1"/>
                </a:solidFill>
              </a:defRPr>
            </a:lvl5pPr>
            <a:lvl6pPr lvl="5" rtl="0">
              <a:spcBef>
                <a:spcPts val="0"/>
              </a:spcBef>
              <a:spcAft>
                <a:spcPts val="0"/>
              </a:spcAft>
              <a:buClr>
                <a:schemeClr val="dk1"/>
              </a:buClr>
              <a:buSzPts val="3600"/>
              <a:buNone/>
              <a:defRPr b="1" sz="3600">
                <a:solidFill>
                  <a:schemeClr val="dk1"/>
                </a:solidFill>
              </a:defRPr>
            </a:lvl6pPr>
            <a:lvl7pPr lvl="6" rtl="0">
              <a:spcBef>
                <a:spcPts val="0"/>
              </a:spcBef>
              <a:spcAft>
                <a:spcPts val="0"/>
              </a:spcAft>
              <a:buClr>
                <a:schemeClr val="dk1"/>
              </a:buClr>
              <a:buSzPts val="3600"/>
              <a:buNone/>
              <a:defRPr b="1" sz="3600">
                <a:solidFill>
                  <a:schemeClr val="dk1"/>
                </a:solidFill>
              </a:defRPr>
            </a:lvl7pPr>
            <a:lvl8pPr lvl="7" rtl="0">
              <a:spcBef>
                <a:spcPts val="0"/>
              </a:spcBef>
              <a:spcAft>
                <a:spcPts val="0"/>
              </a:spcAft>
              <a:buClr>
                <a:schemeClr val="dk1"/>
              </a:buClr>
              <a:buSzPts val="3600"/>
              <a:buNone/>
              <a:defRPr b="1" sz="3600">
                <a:solidFill>
                  <a:schemeClr val="dk1"/>
                </a:solidFill>
              </a:defRPr>
            </a:lvl8pPr>
            <a:lvl9pPr lvl="8" rtl="0">
              <a:spcBef>
                <a:spcPts val="0"/>
              </a:spcBef>
              <a:spcAft>
                <a:spcPts val="0"/>
              </a:spcAft>
              <a:buClr>
                <a:schemeClr val="dk1"/>
              </a:buClr>
              <a:buSzPts val="3600"/>
              <a:buNone/>
              <a:defRPr b="1" sz="3600">
                <a:solidFill>
                  <a:schemeClr val="dk1"/>
                </a:solidFill>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 lime yellow">
  <p:cSld name="CUSTOM_1_1_1_1_1_1_1">
    <p:spTree>
      <p:nvGrpSpPr>
        <p:cNvPr id="39" name="Shape 39"/>
        <p:cNvGrpSpPr/>
        <p:nvPr/>
      </p:nvGrpSpPr>
      <p:grpSpPr>
        <a:xfrm>
          <a:off x="0" y="0"/>
          <a:ext cx="0" cy="0"/>
          <a:chOff x="0" y="0"/>
          <a:chExt cx="0" cy="0"/>
        </a:xfrm>
      </p:grpSpPr>
      <p:pic>
        <p:nvPicPr>
          <p:cNvPr id="40" name="Google Shape;40;p12"/>
          <p:cNvPicPr preferRelativeResize="0"/>
          <p:nvPr/>
        </p:nvPicPr>
        <p:blipFill>
          <a:blip r:embed="rId2">
            <a:alphaModFix/>
          </a:blip>
          <a:stretch>
            <a:fillRect/>
          </a:stretch>
        </p:blipFill>
        <p:spPr>
          <a:xfrm>
            <a:off x="0" y="643"/>
            <a:ext cx="9143995" cy="5142212"/>
          </a:xfrm>
          <a:prstGeom prst="rect">
            <a:avLst/>
          </a:prstGeom>
          <a:noFill/>
          <a:ln>
            <a:noFill/>
          </a:ln>
        </p:spPr>
      </p:pic>
      <p:sp>
        <p:nvSpPr>
          <p:cNvPr id="41" name="Google Shape;41;p12"/>
          <p:cNvSpPr txBox="1"/>
          <p:nvPr>
            <p:ph type="title"/>
          </p:nvPr>
        </p:nvSpPr>
        <p:spPr>
          <a:xfrm>
            <a:off x="457200" y="3179579"/>
            <a:ext cx="8229600" cy="8574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lt1"/>
              </a:buClr>
              <a:buSzPts val="3200"/>
              <a:buFont typeface="Open Sans"/>
              <a:buNone/>
              <a:defRPr sz="3200">
                <a:solidFill>
                  <a:schemeClr val="lt1"/>
                </a:solidFill>
                <a:latin typeface="Open Sans"/>
                <a:ea typeface="Open Sans"/>
                <a:cs typeface="Open Sans"/>
                <a:sym typeface="Open Sans"/>
              </a:defRPr>
            </a:lvl1pPr>
            <a:lvl2pPr lvl="1" rtl="0">
              <a:spcBef>
                <a:spcPts val="0"/>
              </a:spcBef>
              <a:spcAft>
                <a:spcPts val="0"/>
              </a:spcAft>
              <a:buClr>
                <a:schemeClr val="dk1"/>
              </a:buClr>
              <a:buSzPts val="3600"/>
              <a:buNone/>
              <a:defRPr b="1" sz="3600">
                <a:solidFill>
                  <a:schemeClr val="dk1"/>
                </a:solidFill>
              </a:defRPr>
            </a:lvl2pPr>
            <a:lvl3pPr lvl="2" rtl="0">
              <a:spcBef>
                <a:spcPts val="0"/>
              </a:spcBef>
              <a:spcAft>
                <a:spcPts val="0"/>
              </a:spcAft>
              <a:buClr>
                <a:schemeClr val="dk1"/>
              </a:buClr>
              <a:buSzPts val="3600"/>
              <a:buNone/>
              <a:defRPr b="1" sz="3600">
                <a:solidFill>
                  <a:schemeClr val="dk1"/>
                </a:solidFill>
              </a:defRPr>
            </a:lvl3pPr>
            <a:lvl4pPr lvl="3" rtl="0">
              <a:spcBef>
                <a:spcPts val="0"/>
              </a:spcBef>
              <a:spcAft>
                <a:spcPts val="0"/>
              </a:spcAft>
              <a:buClr>
                <a:schemeClr val="dk1"/>
              </a:buClr>
              <a:buSzPts val="3600"/>
              <a:buNone/>
              <a:defRPr b="1" sz="3600">
                <a:solidFill>
                  <a:schemeClr val="dk1"/>
                </a:solidFill>
              </a:defRPr>
            </a:lvl4pPr>
            <a:lvl5pPr lvl="4" rtl="0">
              <a:spcBef>
                <a:spcPts val="0"/>
              </a:spcBef>
              <a:spcAft>
                <a:spcPts val="0"/>
              </a:spcAft>
              <a:buClr>
                <a:schemeClr val="dk1"/>
              </a:buClr>
              <a:buSzPts val="3600"/>
              <a:buNone/>
              <a:defRPr b="1" sz="3600">
                <a:solidFill>
                  <a:schemeClr val="dk1"/>
                </a:solidFill>
              </a:defRPr>
            </a:lvl5pPr>
            <a:lvl6pPr lvl="5" rtl="0">
              <a:spcBef>
                <a:spcPts val="0"/>
              </a:spcBef>
              <a:spcAft>
                <a:spcPts val="0"/>
              </a:spcAft>
              <a:buClr>
                <a:schemeClr val="dk1"/>
              </a:buClr>
              <a:buSzPts val="3600"/>
              <a:buNone/>
              <a:defRPr b="1" sz="3600">
                <a:solidFill>
                  <a:schemeClr val="dk1"/>
                </a:solidFill>
              </a:defRPr>
            </a:lvl6pPr>
            <a:lvl7pPr lvl="6" rtl="0">
              <a:spcBef>
                <a:spcPts val="0"/>
              </a:spcBef>
              <a:spcAft>
                <a:spcPts val="0"/>
              </a:spcAft>
              <a:buClr>
                <a:schemeClr val="dk1"/>
              </a:buClr>
              <a:buSzPts val="3600"/>
              <a:buNone/>
              <a:defRPr b="1" sz="3600">
                <a:solidFill>
                  <a:schemeClr val="dk1"/>
                </a:solidFill>
              </a:defRPr>
            </a:lvl7pPr>
            <a:lvl8pPr lvl="7" rtl="0">
              <a:spcBef>
                <a:spcPts val="0"/>
              </a:spcBef>
              <a:spcAft>
                <a:spcPts val="0"/>
              </a:spcAft>
              <a:buClr>
                <a:schemeClr val="dk1"/>
              </a:buClr>
              <a:buSzPts val="3600"/>
              <a:buNone/>
              <a:defRPr b="1" sz="3600">
                <a:solidFill>
                  <a:schemeClr val="dk1"/>
                </a:solidFill>
              </a:defRPr>
            </a:lvl8pPr>
            <a:lvl9pPr lvl="8" rtl="0">
              <a:spcBef>
                <a:spcPts val="0"/>
              </a:spcBef>
              <a:spcAft>
                <a:spcPts val="0"/>
              </a:spcAft>
              <a:buClr>
                <a:schemeClr val="dk1"/>
              </a:buClr>
              <a:buSzPts val="3600"/>
              <a:buNone/>
              <a:defRPr b="1" sz="3600">
                <a:solidFill>
                  <a:schemeClr val="dk1"/>
                </a:solidFill>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ustomer logo grid">
  <p:cSld name="CUSTOM_1_1_1_1_1_1_1_1">
    <p:spTree>
      <p:nvGrpSpPr>
        <p:cNvPr id="42" name="Shape 42"/>
        <p:cNvGrpSpPr/>
        <p:nvPr/>
      </p:nvGrpSpPr>
      <p:grpSpPr>
        <a:xfrm>
          <a:off x="0" y="0"/>
          <a:ext cx="0" cy="0"/>
          <a:chOff x="0" y="0"/>
          <a:chExt cx="0" cy="0"/>
        </a:xfrm>
      </p:grpSpPr>
      <p:pic>
        <p:nvPicPr>
          <p:cNvPr id="43" name="Google Shape;43;p13"/>
          <p:cNvPicPr preferRelativeResize="0"/>
          <p:nvPr/>
        </p:nvPicPr>
        <p:blipFill>
          <a:blip r:embed="rId2">
            <a:alphaModFix/>
          </a:blip>
          <a:stretch>
            <a:fillRect/>
          </a:stretch>
        </p:blipFill>
        <p:spPr>
          <a:xfrm>
            <a:off x="-11" y="-12"/>
            <a:ext cx="9142225" cy="5143501"/>
          </a:xfrm>
          <a:prstGeom prst="rect">
            <a:avLst/>
          </a:prstGeom>
          <a:noFill/>
          <a:ln>
            <a:noFill/>
          </a:ln>
        </p:spPr>
      </p:pic>
      <p:pic>
        <p:nvPicPr>
          <p:cNvPr id="44" name="Google Shape;44;p13"/>
          <p:cNvPicPr preferRelativeResize="0"/>
          <p:nvPr/>
        </p:nvPicPr>
        <p:blipFill>
          <a:blip r:embed="rId3">
            <a:alphaModFix/>
          </a:blip>
          <a:stretch>
            <a:fillRect/>
          </a:stretch>
        </p:blipFill>
        <p:spPr>
          <a:xfrm>
            <a:off x="539348" y="4616627"/>
            <a:ext cx="930850" cy="309475"/>
          </a:xfrm>
          <a:prstGeom prst="rect">
            <a:avLst/>
          </a:prstGeom>
          <a:noFill/>
          <a:ln>
            <a:noFill/>
          </a:ln>
        </p:spPr>
      </p:pic>
      <p:sp>
        <p:nvSpPr>
          <p:cNvPr id="45" name="Google Shape;45;p13"/>
          <p:cNvSpPr txBox="1"/>
          <p:nvPr>
            <p:ph type="title"/>
          </p:nvPr>
        </p:nvSpPr>
        <p:spPr>
          <a:xfrm>
            <a:off x="220668" y="1874500"/>
            <a:ext cx="1577100" cy="24399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lt1"/>
              </a:buClr>
              <a:buSzPts val="2000"/>
              <a:buNone/>
              <a:defRPr sz="2000">
                <a:solidFill>
                  <a:schemeClr val="lt1"/>
                </a:solidFill>
              </a:defRPr>
            </a:lvl1pPr>
            <a:lvl2pPr lvl="1" rtl="0">
              <a:spcBef>
                <a:spcPts val="0"/>
              </a:spcBef>
              <a:spcAft>
                <a:spcPts val="0"/>
              </a:spcAft>
              <a:buClr>
                <a:schemeClr val="lt1"/>
              </a:buClr>
              <a:buSzPts val="1300"/>
              <a:buFont typeface="Open Sans"/>
              <a:buNone/>
              <a:defRPr sz="1300">
                <a:solidFill>
                  <a:schemeClr val="lt1"/>
                </a:solidFill>
                <a:latin typeface="Open Sans"/>
                <a:ea typeface="Open Sans"/>
                <a:cs typeface="Open Sans"/>
                <a:sym typeface="Open Sans"/>
              </a:defRPr>
            </a:lvl2pPr>
            <a:lvl3pPr lvl="2" rtl="0">
              <a:spcBef>
                <a:spcPts val="0"/>
              </a:spcBef>
              <a:spcAft>
                <a:spcPts val="0"/>
              </a:spcAft>
              <a:buClr>
                <a:schemeClr val="lt1"/>
              </a:buClr>
              <a:buSzPts val="1300"/>
              <a:buFont typeface="Open Sans"/>
              <a:buNone/>
              <a:defRPr sz="1300">
                <a:solidFill>
                  <a:schemeClr val="lt1"/>
                </a:solidFill>
                <a:latin typeface="Open Sans"/>
                <a:ea typeface="Open Sans"/>
                <a:cs typeface="Open Sans"/>
                <a:sym typeface="Open Sans"/>
              </a:defRPr>
            </a:lvl3pPr>
            <a:lvl4pPr lvl="3" rtl="0">
              <a:spcBef>
                <a:spcPts val="0"/>
              </a:spcBef>
              <a:spcAft>
                <a:spcPts val="0"/>
              </a:spcAft>
              <a:buClr>
                <a:schemeClr val="lt1"/>
              </a:buClr>
              <a:buSzPts val="1300"/>
              <a:buFont typeface="Open Sans"/>
              <a:buNone/>
              <a:defRPr sz="1300">
                <a:solidFill>
                  <a:schemeClr val="lt1"/>
                </a:solidFill>
                <a:latin typeface="Open Sans"/>
                <a:ea typeface="Open Sans"/>
                <a:cs typeface="Open Sans"/>
                <a:sym typeface="Open Sans"/>
              </a:defRPr>
            </a:lvl4pPr>
            <a:lvl5pPr lvl="4" rtl="0">
              <a:spcBef>
                <a:spcPts val="0"/>
              </a:spcBef>
              <a:spcAft>
                <a:spcPts val="0"/>
              </a:spcAft>
              <a:buClr>
                <a:schemeClr val="lt1"/>
              </a:buClr>
              <a:buSzPts val="1300"/>
              <a:buFont typeface="Open Sans"/>
              <a:buNone/>
              <a:defRPr sz="1300">
                <a:solidFill>
                  <a:schemeClr val="lt1"/>
                </a:solidFill>
                <a:latin typeface="Open Sans"/>
                <a:ea typeface="Open Sans"/>
                <a:cs typeface="Open Sans"/>
                <a:sym typeface="Open Sans"/>
              </a:defRPr>
            </a:lvl5pPr>
            <a:lvl6pPr lvl="5" rtl="0">
              <a:spcBef>
                <a:spcPts val="0"/>
              </a:spcBef>
              <a:spcAft>
                <a:spcPts val="0"/>
              </a:spcAft>
              <a:buClr>
                <a:schemeClr val="lt1"/>
              </a:buClr>
              <a:buSzPts val="1300"/>
              <a:buFont typeface="Open Sans"/>
              <a:buNone/>
              <a:defRPr sz="1300">
                <a:solidFill>
                  <a:schemeClr val="lt1"/>
                </a:solidFill>
                <a:latin typeface="Open Sans"/>
                <a:ea typeface="Open Sans"/>
                <a:cs typeface="Open Sans"/>
                <a:sym typeface="Open Sans"/>
              </a:defRPr>
            </a:lvl6pPr>
            <a:lvl7pPr lvl="6" rtl="0">
              <a:spcBef>
                <a:spcPts val="0"/>
              </a:spcBef>
              <a:spcAft>
                <a:spcPts val="0"/>
              </a:spcAft>
              <a:buClr>
                <a:schemeClr val="lt1"/>
              </a:buClr>
              <a:buSzPts val="1300"/>
              <a:buFont typeface="Open Sans"/>
              <a:buNone/>
              <a:defRPr sz="1300">
                <a:solidFill>
                  <a:schemeClr val="lt1"/>
                </a:solidFill>
                <a:latin typeface="Open Sans"/>
                <a:ea typeface="Open Sans"/>
                <a:cs typeface="Open Sans"/>
                <a:sym typeface="Open Sans"/>
              </a:defRPr>
            </a:lvl7pPr>
            <a:lvl8pPr lvl="7" rtl="0">
              <a:spcBef>
                <a:spcPts val="0"/>
              </a:spcBef>
              <a:spcAft>
                <a:spcPts val="0"/>
              </a:spcAft>
              <a:buClr>
                <a:schemeClr val="lt1"/>
              </a:buClr>
              <a:buSzPts val="1300"/>
              <a:buFont typeface="Open Sans"/>
              <a:buNone/>
              <a:defRPr sz="1300">
                <a:solidFill>
                  <a:schemeClr val="lt1"/>
                </a:solidFill>
                <a:latin typeface="Open Sans"/>
                <a:ea typeface="Open Sans"/>
                <a:cs typeface="Open Sans"/>
                <a:sym typeface="Open Sans"/>
              </a:defRPr>
            </a:lvl8pPr>
            <a:lvl9pPr lvl="8" rtl="0">
              <a:spcBef>
                <a:spcPts val="0"/>
              </a:spcBef>
              <a:spcAft>
                <a:spcPts val="0"/>
              </a:spcAft>
              <a:buClr>
                <a:schemeClr val="lt1"/>
              </a:buClr>
              <a:buSzPts val="1300"/>
              <a:buFont typeface="Open Sans"/>
              <a:buNone/>
              <a:defRPr sz="1300">
                <a:solidFill>
                  <a:schemeClr val="lt1"/>
                </a:solidFill>
                <a:latin typeface="Open Sans"/>
                <a:ea typeface="Open Sans"/>
                <a:cs typeface="Open Sans"/>
                <a:sym typeface="Open Sans"/>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tx">
  <p:cSld name="TITLE_AND_BODY">
    <p:spTree>
      <p:nvGrpSpPr>
        <p:cNvPr id="46" name="Shape 46"/>
        <p:cNvGrpSpPr/>
        <p:nvPr/>
      </p:nvGrpSpPr>
      <p:grpSpPr>
        <a:xfrm>
          <a:off x="0" y="0"/>
          <a:ext cx="0" cy="0"/>
          <a:chOff x="0" y="0"/>
          <a:chExt cx="0" cy="0"/>
        </a:xfrm>
      </p:grpSpPr>
      <p:sp>
        <p:nvSpPr>
          <p:cNvPr id="47" name="Google Shape;47;p14"/>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lvl1pPr lvl="0" rtl="0">
              <a:spcBef>
                <a:spcPts val="0"/>
              </a:spcBef>
              <a:spcAft>
                <a:spcPts val="0"/>
              </a:spcAft>
              <a:buSzPts val="29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48" name="Google Shape;48;p14"/>
          <p:cNvSpPr txBox="1"/>
          <p:nvPr>
            <p:ph idx="1" type="body"/>
          </p:nvPr>
        </p:nvSpPr>
        <p:spPr>
          <a:xfrm>
            <a:off x="457200" y="1200150"/>
            <a:ext cx="8229600" cy="3358500"/>
          </a:xfrm>
          <a:prstGeom prst="rect">
            <a:avLst/>
          </a:prstGeom>
        </p:spPr>
        <p:txBody>
          <a:bodyPr anchorCtr="0" anchor="t" bIns="91425" lIns="91425" spcFirstLastPara="1" rIns="91425" wrap="square" tIns="91425">
            <a:noAutofit/>
          </a:bodyPr>
          <a:lstStyle>
            <a:lvl1pPr indent="-419100" lvl="0" marL="457200" rtl="0">
              <a:spcBef>
                <a:spcPts val="600"/>
              </a:spcBef>
              <a:spcAft>
                <a:spcPts val="0"/>
              </a:spcAft>
              <a:buClr>
                <a:srgbClr val="404041"/>
              </a:buClr>
              <a:buSzPts val="3000"/>
              <a:buChar char="●"/>
              <a:defRPr>
                <a:solidFill>
                  <a:srgbClr val="404041"/>
                </a:solidFill>
              </a:defRPr>
            </a:lvl1pPr>
            <a:lvl2pPr indent="-381000" lvl="1" marL="914400" rtl="0">
              <a:spcBef>
                <a:spcPts val="0"/>
              </a:spcBef>
              <a:spcAft>
                <a:spcPts val="0"/>
              </a:spcAft>
              <a:buClr>
                <a:srgbClr val="404041"/>
              </a:buClr>
              <a:buSzPts val="2400"/>
              <a:buChar char="○"/>
              <a:defRPr>
                <a:solidFill>
                  <a:srgbClr val="404041"/>
                </a:solidFill>
              </a:defRPr>
            </a:lvl2pPr>
            <a:lvl3pPr indent="-381000" lvl="2" marL="1371600" rtl="0">
              <a:spcBef>
                <a:spcPts val="0"/>
              </a:spcBef>
              <a:spcAft>
                <a:spcPts val="0"/>
              </a:spcAft>
              <a:buClr>
                <a:srgbClr val="404041"/>
              </a:buClr>
              <a:buSzPts val="2400"/>
              <a:buChar char="■"/>
              <a:defRPr>
                <a:solidFill>
                  <a:srgbClr val="404041"/>
                </a:solidFill>
              </a:defRPr>
            </a:lvl3pPr>
            <a:lvl4pPr indent="-342900" lvl="3" marL="1828800" rtl="0">
              <a:spcBef>
                <a:spcPts val="0"/>
              </a:spcBef>
              <a:spcAft>
                <a:spcPts val="0"/>
              </a:spcAft>
              <a:buClr>
                <a:srgbClr val="404041"/>
              </a:buClr>
              <a:buSzPts val="1800"/>
              <a:buChar char="●"/>
              <a:defRPr>
                <a:solidFill>
                  <a:srgbClr val="404041"/>
                </a:solidFill>
              </a:defRPr>
            </a:lvl4pPr>
            <a:lvl5pPr indent="-342900" lvl="4" marL="2286000" rtl="0">
              <a:spcBef>
                <a:spcPts val="0"/>
              </a:spcBef>
              <a:spcAft>
                <a:spcPts val="0"/>
              </a:spcAft>
              <a:buClr>
                <a:srgbClr val="404041"/>
              </a:buClr>
              <a:buSzPts val="1800"/>
              <a:buChar char="○"/>
              <a:defRPr>
                <a:solidFill>
                  <a:srgbClr val="404041"/>
                </a:solidFill>
              </a:defRPr>
            </a:lvl5pPr>
            <a:lvl6pPr indent="-342900" lvl="5" marL="2743200" rtl="0">
              <a:spcBef>
                <a:spcPts val="0"/>
              </a:spcBef>
              <a:spcAft>
                <a:spcPts val="0"/>
              </a:spcAft>
              <a:buClr>
                <a:srgbClr val="404041"/>
              </a:buClr>
              <a:buSzPts val="1800"/>
              <a:buChar char="■"/>
              <a:defRPr>
                <a:solidFill>
                  <a:srgbClr val="404041"/>
                </a:solidFill>
              </a:defRPr>
            </a:lvl6pPr>
            <a:lvl7pPr indent="-342900" lvl="6" marL="3200400" rtl="0">
              <a:spcBef>
                <a:spcPts val="0"/>
              </a:spcBef>
              <a:spcAft>
                <a:spcPts val="0"/>
              </a:spcAft>
              <a:buClr>
                <a:srgbClr val="404041"/>
              </a:buClr>
              <a:buSzPts val="1800"/>
              <a:buChar char="●"/>
              <a:defRPr>
                <a:solidFill>
                  <a:srgbClr val="404041"/>
                </a:solidFill>
              </a:defRPr>
            </a:lvl7pPr>
            <a:lvl8pPr indent="-342900" lvl="7" marL="3657600" rtl="0">
              <a:spcBef>
                <a:spcPts val="0"/>
              </a:spcBef>
              <a:spcAft>
                <a:spcPts val="0"/>
              </a:spcAft>
              <a:buClr>
                <a:srgbClr val="404041"/>
              </a:buClr>
              <a:buSzPts val="1800"/>
              <a:buChar char="○"/>
              <a:defRPr>
                <a:solidFill>
                  <a:srgbClr val="404041"/>
                </a:solidFill>
              </a:defRPr>
            </a:lvl8pPr>
            <a:lvl9pPr indent="-342900" lvl="8" marL="4114800" rtl="0">
              <a:spcBef>
                <a:spcPts val="0"/>
              </a:spcBef>
              <a:spcAft>
                <a:spcPts val="0"/>
              </a:spcAft>
              <a:buClr>
                <a:srgbClr val="404041"/>
              </a:buClr>
              <a:buSzPts val="1800"/>
              <a:buChar char="■"/>
              <a:defRPr>
                <a:solidFill>
                  <a:srgbClr val="404041"/>
                </a:solidFill>
              </a:defRPr>
            </a:lvl9pPr>
          </a:lstStyle>
          <a:p/>
        </p:txBody>
      </p:sp>
      <p:pic>
        <p:nvPicPr>
          <p:cNvPr descr="cf-logo-v-cmyk-slide.png" id="49" name="Google Shape;49;p14"/>
          <p:cNvPicPr preferRelativeResize="0"/>
          <p:nvPr/>
        </p:nvPicPr>
        <p:blipFill>
          <a:blip r:embed="rId2">
            <a:alphaModFix/>
          </a:blip>
          <a:stretch>
            <a:fillRect/>
          </a:stretch>
        </p:blipFill>
        <p:spPr>
          <a:xfrm>
            <a:off x="545550" y="4619224"/>
            <a:ext cx="922081" cy="306128"/>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wo column)" type="twoColTx">
  <p:cSld name="TITLE_AND_TWO_COLUMNS">
    <p:spTree>
      <p:nvGrpSpPr>
        <p:cNvPr id="50" name="Shape 50"/>
        <p:cNvGrpSpPr/>
        <p:nvPr/>
      </p:nvGrpSpPr>
      <p:grpSpPr>
        <a:xfrm>
          <a:off x="0" y="0"/>
          <a:ext cx="0" cy="0"/>
          <a:chOff x="0" y="0"/>
          <a:chExt cx="0" cy="0"/>
        </a:xfrm>
      </p:grpSpPr>
      <p:sp>
        <p:nvSpPr>
          <p:cNvPr id="51" name="Google Shape;51;p15"/>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lvl1pPr lvl="0" rtl="0">
              <a:spcBef>
                <a:spcPts val="0"/>
              </a:spcBef>
              <a:spcAft>
                <a:spcPts val="0"/>
              </a:spcAft>
              <a:buSzPts val="29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52" name="Google Shape;52;p15"/>
          <p:cNvSpPr txBox="1"/>
          <p:nvPr>
            <p:ph idx="1" type="body"/>
          </p:nvPr>
        </p:nvSpPr>
        <p:spPr>
          <a:xfrm>
            <a:off x="457200" y="1200150"/>
            <a:ext cx="3994500" cy="3349200"/>
          </a:xfrm>
          <a:prstGeom prst="rect">
            <a:avLst/>
          </a:prstGeom>
        </p:spPr>
        <p:txBody>
          <a:bodyPr anchorCtr="0" anchor="t" bIns="91425" lIns="91425" spcFirstLastPara="1" rIns="91425" wrap="square" tIns="91425">
            <a:noAutofit/>
          </a:bodyPr>
          <a:lstStyle>
            <a:lvl1pPr indent="-419100" lvl="0" marL="457200" rtl="0">
              <a:spcBef>
                <a:spcPts val="600"/>
              </a:spcBef>
              <a:spcAft>
                <a:spcPts val="0"/>
              </a:spcAft>
              <a:buClr>
                <a:srgbClr val="404041"/>
              </a:buClr>
              <a:buSzPts val="3000"/>
              <a:buChar char="●"/>
              <a:defRPr>
                <a:solidFill>
                  <a:srgbClr val="404041"/>
                </a:solidFill>
              </a:defRPr>
            </a:lvl1pPr>
            <a:lvl2pPr indent="-381000" lvl="1" marL="914400" rtl="0">
              <a:spcBef>
                <a:spcPts val="0"/>
              </a:spcBef>
              <a:spcAft>
                <a:spcPts val="0"/>
              </a:spcAft>
              <a:buClr>
                <a:srgbClr val="404041"/>
              </a:buClr>
              <a:buSzPts val="2400"/>
              <a:buChar char="○"/>
              <a:defRPr>
                <a:solidFill>
                  <a:srgbClr val="404041"/>
                </a:solidFill>
              </a:defRPr>
            </a:lvl2pPr>
            <a:lvl3pPr indent="-381000" lvl="2" marL="1371600" rtl="0">
              <a:spcBef>
                <a:spcPts val="0"/>
              </a:spcBef>
              <a:spcAft>
                <a:spcPts val="0"/>
              </a:spcAft>
              <a:buClr>
                <a:srgbClr val="404041"/>
              </a:buClr>
              <a:buSzPts val="2400"/>
              <a:buChar char="■"/>
              <a:defRPr>
                <a:solidFill>
                  <a:srgbClr val="404041"/>
                </a:solidFill>
              </a:defRPr>
            </a:lvl3pPr>
            <a:lvl4pPr indent="-342900" lvl="3" marL="1828800" rtl="0">
              <a:spcBef>
                <a:spcPts val="0"/>
              </a:spcBef>
              <a:spcAft>
                <a:spcPts val="0"/>
              </a:spcAft>
              <a:buClr>
                <a:srgbClr val="404041"/>
              </a:buClr>
              <a:buSzPts val="1800"/>
              <a:buChar char="●"/>
              <a:defRPr>
                <a:solidFill>
                  <a:srgbClr val="404041"/>
                </a:solidFill>
              </a:defRPr>
            </a:lvl4pPr>
            <a:lvl5pPr indent="-342900" lvl="4" marL="2286000" rtl="0">
              <a:spcBef>
                <a:spcPts val="0"/>
              </a:spcBef>
              <a:spcAft>
                <a:spcPts val="0"/>
              </a:spcAft>
              <a:buClr>
                <a:srgbClr val="404041"/>
              </a:buClr>
              <a:buSzPts val="1800"/>
              <a:buChar char="○"/>
              <a:defRPr>
                <a:solidFill>
                  <a:srgbClr val="404041"/>
                </a:solidFill>
              </a:defRPr>
            </a:lvl5pPr>
            <a:lvl6pPr indent="-342900" lvl="5" marL="2743200" rtl="0">
              <a:spcBef>
                <a:spcPts val="0"/>
              </a:spcBef>
              <a:spcAft>
                <a:spcPts val="0"/>
              </a:spcAft>
              <a:buClr>
                <a:srgbClr val="404041"/>
              </a:buClr>
              <a:buSzPts val="1800"/>
              <a:buChar char="■"/>
              <a:defRPr>
                <a:solidFill>
                  <a:srgbClr val="404041"/>
                </a:solidFill>
              </a:defRPr>
            </a:lvl6pPr>
            <a:lvl7pPr indent="-342900" lvl="6" marL="3200400" rtl="0">
              <a:spcBef>
                <a:spcPts val="0"/>
              </a:spcBef>
              <a:spcAft>
                <a:spcPts val="0"/>
              </a:spcAft>
              <a:buClr>
                <a:srgbClr val="404041"/>
              </a:buClr>
              <a:buSzPts val="1800"/>
              <a:buChar char="●"/>
              <a:defRPr>
                <a:solidFill>
                  <a:srgbClr val="404041"/>
                </a:solidFill>
              </a:defRPr>
            </a:lvl7pPr>
            <a:lvl8pPr indent="-342900" lvl="7" marL="3657600" rtl="0">
              <a:spcBef>
                <a:spcPts val="0"/>
              </a:spcBef>
              <a:spcAft>
                <a:spcPts val="0"/>
              </a:spcAft>
              <a:buClr>
                <a:srgbClr val="404041"/>
              </a:buClr>
              <a:buSzPts val="1800"/>
              <a:buChar char="○"/>
              <a:defRPr>
                <a:solidFill>
                  <a:srgbClr val="404041"/>
                </a:solidFill>
              </a:defRPr>
            </a:lvl8pPr>
            <a:lvl9pPr indent="-342900" lvl="8" marL="4114800" rtl="0">
              <a:spcBef>
                <a:spcPts val="0"/>
              </a:spcBef>
              <a:spcAft>
                <a:spcPts val="0"/>
              </a:spcAft>
              <a:buClr>
                <a:srgbClr val="404041"/>
              </a:buClr>
              <a:buSzPts val="1800"/>
              <a:buChar char="■"/>
              <a:defRPr>
                <a:solidFill>
                  <a:srgbClr val="404041"/>
                </a:solidFill>
              </a:defRPr>
            </a:lvl9pPr>
          </a:lstStyle>
          <a:p/>
        </p:txBody>
      </p:sp>
      <p:sp>
        <p:nvSpPr>
          <p:cNvPr id="53" name="Google Shape;53;p15"/>
          <p:cNvSpPr txBox="1"/>
          <p:nvPr>
            <p:ph idx="2" type="body"/>
          </p:nvPr>
        </p:nvSpPr>
        <p:spPr>
          <a:xfrm>
            <a:off x="4692275" y="1200150"/>
            <a:ext cx="3994500" cy="3349200"/>
          </a:xfrm>
          <a:prstGeom prst="rect">
            <a:avLst/>
          </a:prstGeom>
        </p:spPr>
        <p:txBody>
          <a:bodyPr anchorCtr="0" anchor="t" bIns="91425" lIns="91425" spcFirstLastPara="1" rIns="91425" wrap="square" tIns="91425">
            <a:noAutofit/>
          </a:bodyPr>
          <a:lstStyle>
            <a:lvl1pPr indent="-419100" lvl="0" marL="457200" rtl="0">
              <a:spcBef>
                <a:spcPts val="600"/>
              </a:spcBef>
              <a:spcAft>
                <a:spcPts val="0"/>
              </a:spcAft>
              <a:buClr>
                <a:srgbClr val="404041"/>
              </a:buClr>
              <a:buSzPts val="3000"/>
              <a:buChar char="●"/>
              <a:defRPr>
                <a:solidFill>
                  <a:srgbClr val="404041"/>
                </a:solidFill>
              </a:defRPr>
            </a:lvl1pPr>
            <a:lvl2pPr indent="-381000" lvl="1" marL="914400" rtl="0">
              <a:spcBef>
                <a:spcPts val="0"/>
              </a:spcBef>
              <a:spcAft>
                <a:spcPts val="0"/>
              </a:spcAft>
              <a:buClr>
                <a:srgbClr val="404041"/>
              </a:buClr>
              <a:buSzPts val="2400"/>
              <a:buChar char="○"/>
              <a:defRPr>
                <a:solidFill>
                  <a:srgbClr val="404041"/>
                </a:solidFill>
              </a:defRPr>
            </a:lvl2pPr>
            <a:lvl3pPr indent="-381000" lvl="2" marL="1371600" rtl="0">
              <a:spcBef>
                <a:spcPts val="0"/>
              </a:spcBef>
              <a:spcAft>
                <a:spcPts val="0"/>
              </a:spcAft>
              <a:buClr>
                <a:srgbClr val="404041"/>
              </a:buClr>
              <a:buSzPts val="2400"/>
              <a:buChar char="■"/>
              <a:defRPr>
                <a:solidFill>
                  <a:srgbClr val="404041"/>
                </a:solidFill>
              </a:defRPr>
            </a:lvl3pPr>
            <a:lvl4pPr indent="-342900" lvl="3" marL="1828800" rtl="0">
              <a:spcBef>
                <a:spcPts val="0"/>
              </a:spcBef>
              <a:spcAft>
                <a:spcPts val="0"/>
              </a:spcAft>
              <a:buClr>
                <a:srgbClr val="404041"/>
              </a:buClr>
              <a:buSzPts val="1800"/>
              <a:buChar char="●"/>
              <a:defRPr>
                <a:solidFill>
                  <a:srgbClr val="404041"/>
                </a:solidFill>
              </a:defRPr>
            </a:lvl4pPr>
            <a:lvl5pPr indent="-342900" lvl="4" marL="2286000" rtl="0">
              <a:spcBef>
                <a:spcPts val="0"/>
              </a:spcBef>
              <a:spcAft>
                <a:spcPts val="0"/>
              </a:spcAft>
              <a:buClr>
                <a:srgbClr val="404041"/>
              </a:buClr>
              <a:buSzPts val="1800"/>
              <a:buChar char="○"/>
              <a:defRPr>
                <a:solidFill>
                  <a:srgbClr val="404041"/>
                </a:solidFill>
              </a:defRPr>
            </a:lvl5pPr>
            <a:lvl6pPr indent="-342900" lvl="5" marL="2743200" rtl="0">
              <a:spcBef>
                <a:spcPts val="0"/>
              </a:spcBef>
              <a:spcAft>
                <a:spcPts val="0"/>
              </a:spcAft>
              <a:buClr>
                <a:srgbClr val="404041"/>
              </a:buClr>
              <a:buSzPts val="1800"/>
              <a:buChar char="■"/>
              <a:defRPr>
                <a:solidFill>
                  <a:srgbClr val="404041"/>
                </a:solidFill>
              </a:defRPr>
            </a:lvl6pPr>
            <a:lvl7pPr indent="-342900" lvl="6" marL="3200400" rtl="0">
              <a:spcBef>
                <a:spcPts val="0"/>
              </a:spcBef>
              <a:spcAft>
                <a:spcPts val="0"/>
              </a:spcAft>
              <a:buClr>
                <a:srgbClr val="404041"/>
              </a:buClr>
              <a:buSzPts val="1800"/>
              <a:buChar char="●"/>
              <a:defRPr>
                <a:solidFill>
                  <a:srgbClr val="404041"/>
                </a:solidFill>
              </a:defRPr>
            </a:lvl7pPr>
            <a:lvl8pPr indent="-342900" lvl="7" marL="3657600" rtl="0">
              <a:spcBef>
                <a:spcPts val="0"/>
              </a:spcBef>
              <a:spcAft>
                <a:spcPts val="0"/>
              </a:spcAft>
              <a:buClr>
                <a:srgbClr val="404041"/>
              </a:buClr>
              <a:buSzPts val="1800"/>
              <a:buChar char="○"/>
              <a:defRPr>
                <a:solidFill>
                  <a:srgbClr val="404041"/>
                </a:solidFill>
              </a:defRPr>
            </a:lvl8pPr>
            <a:lvl9pPr indent="-342900" lvl="8" marL="4114800" rtl="0">
              <a:spcBef>
                <a:spcPts val="0"/>
              </a:spcBef>
              <a:spcAft>
                <a:spcPts val="0"/>
              </a:spcAft>
              <a:buClr>
                <a:srgbClr val="404041"/>
              </a:buClr>
              <a:buSzPts val="1800"/>
              <a:buChar char="■"/>
              <a:defRPr>
                <a:solidFill>
                  <a:srgbClr val="404041"/>
                </a:solidFill>
              </a:defRPr>
            </a:lvl9pPr>
          </a:lstStyle>
          <a:p/>
        </p:txBody>
      </p:sp>
      <p:pic>
        <p:nvPicPr>
          <p:cNvPr descr="cf-logo-v-cmyk-slide.png" id="54" name="Google Shape;54;p15"/>
          <p:cNvPicPr preferRelativeResize="0"/>
          <p:nvPr/>
        </p:nvPicPr>
        <p:blipFill>
          <a:blip r:embed="rId2">
            <a:alphaModFix/>
          </a:blip>
          <a:stretch>
            <a:fillRect/>
          </a:stretch>
        </p:blipFill>
        <p:spPr>
          <a:xfrm>
            <a:off x="545550" y="4619224"/>
            <a:ext cx="922081" cy="306128"/>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55" name="Shape 55"/>
        <p:cNvGrpSpPr/>
        <p:nvPr/>
      </p:nvGrpSpPr>
      <p:grpSpPr>
        <a:xfrm>
          <a:off x="0" y="0"/>
          <a:ext cx="0" cy="0"/>
          <a:chOff x="0" y="0"/>
          <a:chExt cx="0" cy="0"/>
        </a:xfrm>
      </p:grpSpPr>
      <p:sp>
        <p:nvSpPr>
          <p:cNvPr id="56" name="Google Shape;56;p16"/>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lvl1pPr lvl="0" rtl="0">
              <a:spcBef>
                <a:spcPts val="0"/>
              </a:spcBef>
              <a:spcAft>
                <a:spcPts val="0"/>
              </a:spcAft>
              <a:buSzPts val="29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pic>
        <p:nvPicPr>
          <p:cNvPr descr="cf-logo-v-cmyk-slide.png" id="57" name="Google Shape;57;p16"/>
          <p:cNvPicPr preferRelativeResize="0"/>
          <p:nvPr/>
        </p:nvPicPr>
        <p:blipFill>
          <a:blip r:embed="rId2">
            <a:alphaModFix/>
          </a:blip>
          <a:stretch>
            <a:fillRect/>
          </a:stretch>
        </p:blipFill>
        <p:spPr>
          <a:xfrm>
            <a:off x="545550" y="4619224"/>
            <a:ext cx="922081" cy="306128"/>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right sidebar - sunset">
  <p:cSld name="TITLE_ONLY_1">
    <p:spTree>
      <p:nvGrpSpPr>
        <p:cNvPr id="58" name="Shape 58"/>
        <p:cNvGrpSpPr/>
        <p:nvPr/>
      </p:nvGrpSpPr>
      <p:grpSpPr>
        <a:xfrm>
          <a:off x="0" y="0"/>
          <a:ext cx="0" cy="0"/>
          <a:chOff x="0" y="0"/>
          <a:chExt cx="0" cy="0"/>
        </a:xfrm>
      </p:grpSpPr>
      <p:sp>
        <p:nvSpPr>
          <p:cNvPr id="59" name="Google Shape;59;p17"/>
          <p:cNvSpPr txBox="1"/>
          <p:nvPr>
            <p:ph type="title"/>
          </p:nvPr>
        </p:nvSpPr>
        <p:spPr>
          <a:xfrm>
            <a:off x="457200" y="205975"/>
            <a:ext cx="5753100" cy="857400"/>
          </a:xfrm>
          <a:prstGeom prst="rect">
            <a:avLst/>
          </a:prstGeom>
        </p:spPr>
        <p:txBody>
          <a:bodyPr anchorCtr="0" anchor="b" bIns="91425" lIns="91425" spcFirstLastPara="1" rIns="91425" wrap="square" tIns="91425">
            <a:noAutofit/>
          </a:bodyPr>
          <a:lstStyle>
            <a:lvl1pPr lvl="0" rtl="0">
              <a:spcBef>
                <a:spcPts val="0"/>
              </a:spcBef>
              <a:spcAft>
                <a:spcPts val="0"/>
              </a:spcAft>
              <a:buSzPts val="29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pic>
        <p:nvPicPr>
          <p:cNvPr descr="cf-logo-v-cmyk-slide.png" id="60" name="Google Shape;60;p17"/>
          <p:cNvPicPr preferRelativeResize="0"/>
          <p:nvPr/>
        </p:nvPicPr>
        <p:blipFill>
          <a:blip r:embed="rId2">
            <a:alphaModFix/>
          </a:blip>
          <a:stretch>
            <a:fillRect/>
          </a:stretch>
        </p:blipFill>
        <p:spPr>
          <a:xfrm>
            <a:off x="545550" y="4619224"/>
            <a:ext cx="922081" cy="306128"/>
          </a:xfrm>
          <a:prstGeom prst="rect">
            <a:avLst/>
          </a:prstGeom>
          <a:noFill/>
          <a:ln>
            <a:noFill/>
          </a:ln>
        </p:spPr>
      </p:pic>
      <p:pic>
        <p:nvPicPr>
          <p:cNvPr id="61" name="Google Shape;61;p17"/>
          <p:cNvPicPr preferRelativeResize="0"/>
          <p:nvPr/>
        </p:nvPicPr>
        <p:blipFill>
          <a:blip r:embed="rId3">
            <a:alphaModFix/>
          </a:blip>
          <a:stretch>
            <a:fillRect/>
          </a:stretch>
        </p:blipFill>
        <p:spPr>
          <a:xfrm>
            <a:off x="6520844" y="0"/>
            <a:ext cx="2623163" cy="5143501"/>
          </a:xfrm>
          <a:prstGeom prst="rect">
            <a:avLst/>
          </a:prstGeom>
          <a:noFill/>
          <a:ln>
            <a:noFill/>
          </a:ln>
        </p:spPr>
      </p:pic>
      <p:sp>
        <p:nvSpPr>
          <p:cNvPr id="62" name="Google Shape;62;p17"/>
          <p:cNvSpPr txBox="1"/>
          <p:nvPr>
            <p:ph idx="2" type="title"/>
          </p:nvPr>
        </p:nvSpPr>
        <p:spPr>
          <a:xfrm>
            <a:off x="6961929" y="421092"/>
            <a:ext cx="1945200" cy="2908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lt1"/>
              </a:buClr>
              <a:buSzPts val="1100"/>
              <a:buNone/>
              <a:defRPr sz="1100">
                <a:solidFill>
                  <a:schemeClr val="lt1"/>
                </a:solidFill>
              </a:defRPr>
            </a:lvl1pPr>
            <a:lvl2pPr lvl="1"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2pPr>
            <a:lvl3pPr lvl="2"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3pPr>
            <a:lvl4pPr lvl="3"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4pPr>
            <a:lvl5pPr lvl="4"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5pPr>
            <a:lvl6pPr lvl="5"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6pPr>
            <a:lvl7pPr lvl="6"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7pPr>
            <a:lvl8pPr lvl="7"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8pPr>
            <a:lvl9pPr lvl="8"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9pPr>
          </a:lstStyle>
          <a:p/>
        </p:txBody>
      </p:sp>
      <p:sp>
        <p:nvSpPr>
          <p:cNvPr id="63" name="Google Shape;63;p17"/>
          <p:cNvSpPr txBox="1"/>
          <p:nvPr>
            <p:ph idx="1" type="body"/>
          </p:nvPr>
        </p:nvSpPr>
        <p:spPr>
          <a:xfrm>
            <a:off x="457200" y="1200150"/>
            <a:ext cx="5829300" cy="3358500"/>
          </a:xfrm>
          <a:prstGeom prst="rect">
            <a:avLst/>
          </a:prstGeom>
        </p:spPr>
        <p:txBody>
          <a:bodyPr anchorCtr="0" anchor="t" bIns="91425" lIns="91425" spcFirstLastPara="1" rIns="91425" wrap="square" tIns="91425">
            <a:noAutofit/>
          </a:bodyPr>
          <a:lstStyle>
            <a:lvl1pPr indent="-419100" lvl="0" marL="457200" rtl="0">
              <a:spcBef>
                <a:spcPts val="600"/>
              </a:spcBef>
              <a:spcAft>
                <a:spcPts val="0"/>
              </a:spcAft>
              <a:buClr>
                <a:srgbClr val="404041"/>
              </a:buClr>
              <a:buSzPts val="3000"/>
              <a:buChar char="●"/>
              <a:defRPr>
                <a:solidFill>
                  <a:srgbClr val="404041"/>
                </a:solidFill>
              </a:defRPr>
            </a:lvl1pPr>
            <a:lvl2pPr indent="-381000" lvl="1" marL="914400" rtl="0">
              <a:spcBef>
                <a:spcPts val="0"/>
              </a:spcBef>
              <a:spcAft>
                <a:spcPts val="0"/>
              </a:spcAft>
              <a:buClr>
                <a:srgbClr val="404041"/>
              </a:buClr>
              <a:buSzPts val="2400"/>
              <a:buChar char="○"/>
              <a:defRPr>
                <a:solidFill>
                  <a:srgbClr val="404041"/>
                </a:solidFill>
              </a:defRPr>
            </a:lvl2pPr>
            <a:lvl3pPr indent="-381000" lvl="2" marL="1371600" rtl="0">
              <a:spcBef>
                <a:spcPts val="0"/>
              </a:spcBef>
              <a:spcAft>
                <a:spcPts val="0"/>
              </a:spcAft>
              <a:buClr>
                <a:srgbClr val="404041"/>
              </a:buClr>
              <a:buSzPts val="2400"/>
              <a:buChar char="■"/>
              <a:defRPr>
                <a:solidFill>
                  <a:srgbClr val="404041"/>
                </a:solidFill>
              </a:defRPr>
            </a:lvl3pPr>
            <a:lvl4pPr indent="-342900" lvl="3" marL="1828800" rtl="0">
              <a:spcBef>
                <a:spcPts val="0"/>
              </a:spcBef>
              <a:spcAft>
                <a:spcPts val="0"/>
              </a:spcAft>
              <a:buClr>
                <a:srgbClr val="404041"/>
              </a:buClr>
              <a:buSzPts val="1800"/>
              <a:buChar char="●"/>
              <a:defRPr>
                <a:solidFill>
                  <a:srgbClr val="404041"/>
                </a:solidFill>
              </a:defRPr>
            </a:lvl4pPr>
            <a:lvl5pPr indent="-342900" lvl="4" marL="2286000" rtl="0">
              <a:spcBef>
                <a:spcPts val="0"/>
              </a:spcBef>
              <a:spcAft>
                <a:spcPts val="0"/>
              </a:spcAft>
              <a:buClr>
                <a:srgbClr val="404041"/>
              </a:buClr>
              <a:buSzPts val="1800"/>
              <a:buChar char="○"/>
              <a:defRPr>
                <a:solidFill>
                  <a:srgbClr val="404041"/>
                </a:solidFill>
              </a:defRPr>
            </a:lvl5pPr>
            <a:lvl6pPr indent="-342900" lvl="5" marL="2743200" rtl="0">
              <a:spcBef>
                <a:spcPts val="0"/>
              </a:spcBef>
              <a:spcAft>
                <a:spcPts val="0"/>
              </a:spcAft>
              <a:buClr>
                <a:srgbClr val="404041"/>
              </a:buClr>
              <a:buSzPts val="1800"/>
              <a:buChar char="■"/>
              <a:defRPr>
                <a:solidFill>
                  <a:srgbClr val="404041"/>
                </a:solidFill>
              </a:defRPr>
            </a:lvl6pPr>
            <a:lvl7pPr indent="-342900" lvl="6" marL="3200400" rtl="0">
              <a:spcBef>
                <a:spcPts val="0"/>
              </a:spcBef>
              <a:spcAft>
                <a:spcPts val="0"/>
              </a:spcAft>
              <a:buClr>
                <a:srgbClr val="404041"/>
              </a:buClr>
              <a:buSzPts val="1800"/>
              <a:buChar char="●"/>
              <a:defRPr>
                <a:solidFill>
                  <a:srgbClr val="404041"/>
                </a:solidFill>
              </a:defRPr>
            </a:lvl7pPr>
            <a:lvl8pPr indent="-342900" lvl="7" marL="3657600" rtl="0">
              <a:spcBef>
                <a:spcPts val="0"/>
              </a:spcBef>
              <a:spcAft>
                <a:spcPts val="0"/>
              </a:spcAft>
              <a:buClr>
                <a:srgbClr val="404041"/>
              </a:buClr>
              <a:buSzPts val="1800"/>
              <a:buChar char="○"/>
              <a:defRPr>
                <a:solidFill>
                  <a:srgbClr val="404041"/>
                </a:solidFill>
              </a:defRPr>
            </a:lvl8pPr>
            <a:lvl9pPr indent="-342900" lvl="8" marL="4114800" rtl="0">
              <a:spcBef>
                <a:spcPts val="0"/>
              </a:spcBef>
              <a:spcAft>
                <a:spcPts val="0"/>
              </a:spcAft>
              <a:buClr>
                <a:srgbClr val="404041"/>
              </a:buClr>
              <a:buSzPts val="1800"/>
              <a:buChar char="■"/>
              <a:defRPr>
                <a:solidFill>
                  <a:srgbClr val="404041"/>
                </a:solidFill>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right sidebar - aqua">
  <p:cSld name="TITLE_ONLY_1_1">
    <p:spTree>
      <p:nvGrpSpPr>
        <p:cNvPr id="64" name="Shape 64"/>
        <p:cNvGrpSpPr/>
        <p:nvPr/>
      </p:nvGrpSpPr>
      <p:grpSpPr>
        <a:xfrm>
          <a:off x="0" y="0"/>
          <a:ext cx="0" cy="0"/>
          <a:chOff x="0" y="0"/>
          <a:chExt cx="0" cy="0"/>
        </a:xfrm>
      </p:grpSpPr>
      <p:pic>
        <p:nvPicPr>
          <p:cNvPr id="65" name="Google Shape;65;p18"/>
          <p:cNvPicPr preferRelativeResize="0"/>
          <p:nvPr/>
        </p:nvPicPr>
        <p:blipFill>
          <a:blip r:embed="rId2">
            <a:alphaModFix/>
          </a:blip>
          <a:stretch>
            <a:fillRect/>
          </a:stretch>
        </p:blipFill>
        <p:spPr>
          <a:xfrm>
            <a:off x="6519661" y="0"/>
            <a:ext cx="2624328" cy="5143500"/>
          </a:xfrm>
          <a:prstGeom prst="rect">
            <a:avLst/>
          </a:prstGeom>
          <a:noFill/>
          <a:ln>
            <a:noFill/>
          </a:ln>
        </p:spPr>
      </p:pic>
      <p:pic>
        <p:nvPicPr>
          <p:cNvPr descr="cf-logo-v-cmyk-slide.png" id="66" name="Google Shape;66;p18"/>
          <p:cNvPicPr preferRelativeResize="0"/>
          <p:nvPr/>
        </p:nvPicPr>
        <p:blipFill>
          <a:blip r:embed="rId3">
            <a:alphaModFix/>
          </a:blip>
          <a:stretch>
            <a:fillRect/>
          </a:stretch>
        </p:blipFill>
        <p:spPr>
          <a:xfrm>
            <a:off x="545550" y="4619224"/>
            <a:ext cx="922081" cy="306128"/>
          </a:xfrm>
          <a:prstGeom prst="rect">
            <a:avLst/>
          </a:prstGeom>
          <a:noFill/>
          <a:ln>
            <a:noFill/>
          </a:ln>
        </p:spPr>
      </p:pic>
      <p:sp>
        <p:nvSpPr>
          <p:cNvPr id="67" name="Google Shape;67;p18"/>
          <p:cNvSpPr txBox="1"/>
          <p:nvPr>
            <p:ph type="title"/>
          </p:nvPr>
        </p:nvSpPr>
        <p:spPr>
          <a:xfrm>
            <a:off x="457200" y="205975"/>
            <a:ext cx="5753100" cy="857400"/>
          </a:xfrm>
          <a:prstGeom prst="rect">
            <a:avLst/>
          </a:prstGeom>
        </p:spPr>
        <p:txBody>
          <a:bodyPr anchorCtr="0" anchor="b" bIns="91425" lIns="91425" spcFirstLastPara="1" rIns="91425" wrap="square" tIns="91425">
            <a:noAutofit/>
          </a:bodyPr>
          <a:lstStyle>
            <a:lvl1pPr lvl="0" rtl="0">
              <a:spcBef>
                <a:spcPts val="0"/>
              </a:spcBef>
              <a:spcAft>
                <a:spcPts val="0"/>
              </a:spcAft>
              <a:buSzPts val="29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68" name="Google Shape;68;p18"/>
          <p:cNvSpPr txBox="1"/>
          <p:nvPr>
            <p:ph idx="1" type="body"/>
          </p:nvPr>
        </p:nvSpPr>
        <p:spPr>
          <a:xfrm>
            <a:off x="457200" y="1200150"/>
            <a:ext cx="5829300" cy="3358500"/>
          </a:xfrm>
          <a:prstGeom prst="rect">
            <a:avLst/>
          </a:prstGeom>
        </p:spPr>
        <p:txBody>
          <a:bodyPr anchorCtr="0" anchor="t" bIns="91425" lIns="91425" spcFirstLastPara="1" rIns="91425" wrap="square" tIns="91425">
            <a:noAutofit/>
          </a:bodyPr>
          <a:lstStyle>
            <a:lvl1pPr indent="-419100" lvl="0" marL="457200" rtl="0">
              <a:spcBef>
                <a:spcPts val="600"/>
              </a:spcBef>
              <a:spcAft>
                <a:spcPts val="0"/>
              </a:spcAft>
              <a:buClr>
                <a:srgbClr val="404041"/>
              </a:buClr>
              <a:buSzPts val="3000"/>
              <a:buChar char="●"/>
              <a:defRPr>
                <a:solidFill>
                  <a:srgbClr val="404041"/>
                </a:solidFill>
              </a:defRPr>
            </a:lvl1pPr>
            <a:lvl2pPr indent="-381000" lvl="1" marL="914400" rtl="0">
              <a:spcBef>
                <a:spcPts val="0"/>
              </a:spcBef>
              <a:spcAft>
                <a:spcPts val="0"/>
              </a:spcAft>
              <a:buClr>
                <a:srgbClr val="404041"/>
              </a:buClr>
              <a:buSzPts val="2400"/>
              <a:buChar char="○"/>
              <a:defRPr>
                <a:solidFill>
                  <a:srgbClr val="404041"/>
                </a:solidFill>
              </a:defRPr>
            </a:lvl2pPr>
            <a:lvl3pPr indent="-381000" lvl="2" marL="1371600" rtl="0">
              <a:spcBef>
                <a:spcPts val="0"/>
              </a:spcBef>
              <a:spcAft>
                <a:spcPts val="0"/>
              </a:spcAft>
              <a:buClr>
                <a:srgbClr val="404041"/>
              </a:buClr>
              <a:buSzPts val="2400"/>
              <a:buChar char="■"/>
              <a:defRPr>
                <a:solidFill>
                  <a:srgbClr val="404041"/>
                </a:solidFill>
              </a:defRPr>
            </a:lvl3pPr>
            <a:lvl4pPr indent="-342900" lvl="3" marL="1828800" rtl="0">
              <a:spcBef>
                <a:spcPts val="0"/>
              </a:spcBef>
              <a:spcAft>
                <a:spcPts val="0"/>
              </a:spcAft>
              <a:buClr>
                <a:srgbClr val="404041"/>
              </a:buClr>
              <a:buSzPts val="1800"/>
              <a:buChar char="●"/>
              <a:defRPr>
                <a:solidFill>
                  <a:srgbClr val="404041"/>
                </a:solidFill>
              </a:defRPr>
            </a:lvl4pPr>
            <a:lvl5pPr indent="-342900" lvl="4" marL="2286000" rtl="0">
              <a:spcBef>
                <a:spcPts val="0"/>
              </a:spcBef>
              <a:spcAft>
                <a:spcPts val="0"/>
              </a:spcAft>
              <a:buClr>
                <a:srgbClr val="404041"/>
              </a:buClr>
              <a:buSzPts val="1800"/>
              <a:buChar char="○"/>
              <a:defRPr>
                <a:solidFill>
                  <a:srgbClr val="404041"/>
                </a:solidFill>
              </a:defRPr>
            </a:lvl5pPr>
            <a:lvl6pPr indent="-342900" lvl="5" marL="2743200" rtl="0">
              <a:spcBef>
                <a:spcPts val="0"/>
              </a:spcBef>
              <a:spcAft>
                <a:spcPts val="0"/>
              </a:spcAft>
              <a:buClr>
                <a:srgbClr val="404041"/>
              </a:buClr>
              <a:buSzPts val="1800"/>
              <a:buChar char="■"/>
              <a:defRPr>
                <a:solidFill>
                  <a:srgbClr val="404041"/>
                </a:solidFill>
              </a:defRPr>
            </a:lvl6pPr>
            <a:lvl7pPr indent="-342900" lvl="6" marL="3200400" rtl="0">
              <a:spcBef>
                <a:spcPts val="0"/>
              </a:spcBef>
              <a:spcAft>
                <a:spcPts val="0"/>
              </a:spcAft>
              <a:buClr>
                <a:srgbClr val="404041"/>
              </a:buClr>
              <a:buSzPts val="1800"/>
              <a:buChar char="●"/>
              <a:defRPr>
                <a:solidFill>
                  <a:srgbClr val="404041"/>
                </a:solidFill>
              </a:defRPr>
            </a:lvl7pPr>
            <a:lvl8pPr indent="-342900" lvl="7" marL="3657600" rtl="0">
              <a:spcBef>
                <a:spcPts val="0"/>
              </a:spcBef>
              <a:spcAft>
                <a:spcPts val="0"/>
              </a:spcAft>
              <a:buClr>
                <a:srgbClr val="404041"/>
              </a:buClr>
              <a:buSzPts val="1800"/>
              <a:buChar char="○"/>
              <a:defRPr>
                <a:solidFill>
                  <a:srgbClr val="404041"/>
                </a:solidFill>
              </a:defRPr>
            </a:lvl8pPr>
            <a:lvl9pPr indent="-342900" lvl="8" marL="4114800" rtl="0">
              <a:spcBef>
                <a:spcPts val="0"/>
              </a:spcBef>
              <a:spcAft>
                <a:spcPts val="0"/>
              </a:spcAft>
              <a:buClr>
                <a:srgbClr val="404041"/>
              </a:buClr>
              <a:buSzPts val="1800"/>
              <a:buChar char="■"/>
              <a:defRPr>
                <a:solidFill>
                  <a:srgbClr val="404041"/>
                </a:solidFill>
              </a:defRPr>
            </a:lvl9pPr>
          </a:lstStyle>
          <a:p/>
        </p:txBody>
      </p:sp>
      <p:sp>
        <p:nvSpPr>
          <p:cNvPr id="69" name="Google Shape;69;p18"/>
          <p:cNvSpPr txBox="1"/>
          <p:nvPr>
            <p:ph idx="2" type="title"/>
          </p:nvPr>
        </p:nvSpPr>
        <p:spPr>
          <a:xfrm>
            <a:off x="6961929" y="421092"/>
            <a:ext cx="1945200" cy="2908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lt1"/>
              </a:buClr>
              <a:buSzPts val="1100"/>
              <a:buNone/>
              <a:defRPr sz="1100">
                <a:solidFill>
                  <a:schemeClr val="lt1"/>
                </a:solidFill>
              </a:defRPr>
            </a:lvl1pPr>
            <a:lvl2pPr lvl="1"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2pPr>
            <a:lvl3pPr lvl="2"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3pPr>
            <a:lvl4pPr lvl="3"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4pPr>
            <a:lvl5pPr lvl="4"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5pPr>
            <a:lvl6pPr lvl="5"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6pPr>
            <a:lvl7pPr lvl="6"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7pPr>
            <a:lvl8pPr lvl="7"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8pPr>
            <a:lvl9pPr lvl="8"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right sidebar - lavender">
  <p:cSld name="TITLE_ONLY_1_1_1">
    <p:spTree>
      <p:nvGrpSpPr>
        <p:cNvPr id="70" name="Shape 70"/>
        <p:cNvGrpSpPr/>
        <p:nvPr/>
      </p:nvGrpSpPr>
      <p:grpSpPr>
        <a:xfrm>
          <a:off x="0" y="0"/>
          <a:ext cx="0" cy="0"/>
          <a:chOff x="0" y="0"/>
          <a:chExt cx="0" cy="0"/>
        </a:xfrm>
      </p:grpSpPr>
      <p:pic>
        <p:nvPicPr>
          <p:cNvPr id="71" name="Google Shape;71;p19"/>
          <p:cNvPicPr preferRelativeResize="0"/>
          <p:nvPr/>
        </p:nvPicPr>
        <p:blipFill>
          <a:blip r:embed="rId2">
            <a:alphaModFix/>
          </a:blip>
          <a:stretch>
            <a:fillRect/>
          </a:stretch>
        </p:blipFill>
        <p:spPr>
          <a:xfrm>
            <a:off x="6520844" y="0"/>
            <a:ext cx="2623163" cy="5143501"/>
          </a:xfrm>
          <a:prstGeom prst="rect">
            <a:avLst/>
          </a:prstGeom>
          <a:noFill/>
          <a:ln>
            <a:noFill/>
          </a:ln>
        </p:spPr>
      </p:pic>
      <p:pic>
        <p:nvPicPr>
          <p:cNvPr descr="cf-logo-v-cmyk-slide.png" id="72" name="Google Shape;72;p19"/>
          <p:cNvPicPr preferRelativeResize="0"/>
          <p:nvPr/>
        </p:nvPicPr>
        <p:blipFill>
          <a:blip r:embed="rId3">
            <a:alphaModFix/>
          </a:blip>
          <a:stretch>
            <a:fillRect/>
          </a:stretch>
        </p:blipFill>
        <p:spPr>
          <a:xfrm>
            <a:off x="545550" y="4619224"/>
            <a:ext cx="922081" cy="306128"/>
          </a:xfrm>
          <a:prstGeom prst="rect">
            <a:avLst/>
          </a:prstGeom>
          <a:noFill/>
          <a:ln>
            <a:noFill/>
          </a:ln>
        </p:spPr>
      </p:pic>
      <p:sp>
        <p:nvSpPr>
          <p:cNvPr id="73" name="Google Shape;73;p19"/>
          <p:cNvSpPr txBox="1"/>
          <p:nvPr>
            <p:ph type="title"/>
          </p:nvPr>
        </p:nvSpPr>
        <p:spPr>
          <a:xfrm>
            <a:off x="457200" y="205975"/>
            <a:ext cx="5753100" cy="857400"/>
          </a:xfrm>
          <a:prstGeom prst="rect">
            <a:avLst/>
          </a:prstGeom>
        </p:spPr>
        <p:txBody>
          <a:bodyPr anchorCtr="0" anchor="b" bIns="91425" lIns="91425" spcFirstLastPara="1" rIns="91425" wrap="square" tIns="91425">
            <a:noAutofit/>
          </a:bodyPr>
          <a:lstStyle>
            <a:lvl1pPr lvl="0" rtl="0">
              <a:spcBef>
                <a:spcPts val="0"/>
              </a:spcBef>
              <a:spcAft>
                <a:spcPts val="0"/>
              </a:spcAft>
              <a:buSzPts val="29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74" name="Google Shape;74;p19"/>
          <p:cNvSpPr txBox="1"/>
          <p:nvPr>
            <p:ph idx="1" type="body"/>
          </p:nvPr>
        </p:nvSpPr>
        <p:spPr>
          <a:xfrm>
            <a:off x="457200" y="1200150"/>
            <a:ext cx="5829300" cy="3358500"/>
          </a:xfrm>
          <a:prstGeom prst="rect">
            <a:avLst/>
          </a:prstGeom>
        </p:spPr>
        <p:txBody>
          <a:bodyPr anchorCtr="0" anchor="t" bIns="91425" lIns="91425" spcFirstLastPara="1" rIns="91425" wrap="square" tIns="91425">
            <a:noAutofit/>
          </a:bodyPr>
          <a:lstStyle>
            <a:lvl1pPr indent="-419100" lvl="0" marL="457200" rtl="0">
              <a:spcBef>
                <a:spcPts val="600"/>
              </a:spcBef>
              <a:spcAft>
                <a:spcPts val="0"/>
              </a:spcAft>
              <a:buClr>
                <a:srgbClr val="404041"/>
              </a:buClr>
              <a:buSzPts val="3000"/>
              <a:buChar char="●"/>
              <a:defRPr>
                <a:solidFill>
                  <a:srgbClr val="404041"/>
                </a:solidFill>
              </a:defRPr>
            </a:lvl1pPr>
            <a:lvl2pPr indent="-381000" lvl="1" marL="914400" rtl="0">
              <a:spcBef>
                <a:spcPts val="0"/>
              </a:spcBef>
              <a:spcAft>
                <a:spcPts val="0"/>
              </a:spcAft>
              <a:buClr>
                <a:srgbClr val="404041"/>
              </a:buClr>
              <a:buSzPts val="2400"/>
              <a:buChar char="○"/>
              <a:defRPr>
                <a:solidFill>
                  <a:srgbClr val="404041"/>
                </a:solidFill>
              </a:defRPr>
            </a:lvl2pPr>
            <a:lvl3pPr indent="-381000" lvl="2" marL="1371600" rtl="0">
              <a:spcBef>
                <a:spcPts val="0"/>
              </a:spcBef>
              <a:spcAft>
                <a:spcPts val="0"/>
              </a:spcAft>
              <a:buClr>
                <a:srgbClr val="404041"/>
              </a:buClr>
              <a:buSzPts val="2400"/>
              <a:buChar char="■"/>
              <a:defRPr>
                <a:solidFill>
                  <a:srgbClr val="404041"/>
                </a:solidFill>
              </a:defRPr>
            </a:lvl3pPr>
            <a:lvl4pPr indent="-342900" lvl="3" marL="1828800" rtl="0">
              <a:spcBef>
                <a:spcPts val="0"/>
              </a:spcBef>
              <a:spcAft>
                <a:spcPts val="0"/>
              </a:spcAft>
              <a:buClr>
                <a:srgbClr val="404041"/>
              </a:buClr>
              <a:buSzPts val="1800"/>
              <a:buChar char="●"/>
              <a:defRPr>
                <a:solidFill>
                  <a:srgbClr val="404041"/>
                </a:solidFill>
              </a:defRPr>
            </a:lvl4pPr>
            <a:lvl5pPr indent="-342900" lvl="4" marL="2286000" rtl="0">
              <a:spcBef>
                <a:spcPts val="0"/>
              </a:spcBef>
              <a:spcAft>
                <a:spcPts val="0"/>
              </a:spcAft>
              <a:buClr>
                <a:srgbClr val="404041"/>
              </a:buClr>
              <a:buSzPts val="1800"/>
              <a:buChar char="○"/>
              <a:defRPr>
                <a:solidFill>
                  <a:srgbClr val="404041"/>
                </a:solidFill>
              </a:defRPr>
            </a:lvl5pPr>
            <a:lvl6pPr indent="-342900" lvl="5" marL="2743200" rtl="0">
              <a:spcBef>
                <a:spcPts val="0"/>
              </a:spcBef>
              <a:spcAft>
                <a:spcPts val="0"/>
              </a:spcAft>
              <a:buClr>
                <a:srgbClr val="404041"/>
              </a:buClr>
              <a:buSzPts val="1800"/>
              <a:buChar char="■"/>
              <a:defRPr>
                <a:solidFill>
                  <a:srgbClr val="404041"/>
                </a:solidFill>
              </a:defRPr>
            </a:lvl6pPr>
            <a:lvl7pPr indent="-342900" lvl="6" marL="3200400" rtl="0">
              <a:spcBef>
                <a:spcPts val="0"/>
              </a:spcBef>
              <a:spcAft>
                <a:spcPts val="0"/>
              </a:spcAft>
              <a:buClr>
                <a:srgbClr val="404041"/>
              </a:buClr>
              <a:buSzPts val="1800"/>
              <a:buChar char="●"/>
              <a:defRPr>
                <a:solidFill>
                  <a:srgbClr val="404041"/>
                </a:solidFill>
              </a:defRPr>
            </a:lvl7pPr>
            <a:lvl8pPr indent="-342900" lvl="7" marL="3657600" rtl="0">
              <a:spcBef>
                <a:spcPts val="0"/>
              </a:spcBef>
              <a:spcAft>
                <a:spcPts val="0"/>
              </a:spcAft>
              <a:buClr>
                <a:srgbClr val="404041"/>
              </a:buClr>
              <a:buSzPts val="1800"/>
              <a:buChar char="○"/>
              <a:defRPr>
                <a:solidFill>
                  <a:srgbClr val="404041"/>
                </a:solidFill>
              </a:defRPr>
            </a:lvl8pPr>
            <a:lvl9pPr indent="-342900" lvl="8" marL="4114800" rtl="0">
              <a:spcBef>
                <a:spcPts val="0"/>
              </a:spcBef>
              <a:spcAft>
                <a:spcPts val="0"/>
              </a:spcAft>
              <a:buClr>
                <a:srgbClr val="404041"/>
              </a:buClr>
              <a:buSzPts val="1800"/>
              <a:buChar char="■"/>
              <a:defRPr>
                <a:solidFill>
                  <a:srgbClr val="404041"/>
                </a:solidFill>
              </a:defRPr>
            </a:lvl9pPr>
          </a:lstStyle>
          <a:p/>
        </p:txBody>
      </p:sp>
      <p:sp>
        <p:nvSpPr>
          <p:cNvPr id="75" name="Google Shape;75;p19"/>
          <p:cNvSpPr txBox="1"/>
          <p:nvPr>
            <p:ph idx="2" type="title"/>
          </p:nvPr>
        </p:nvSpPr>
        <p:spPr>
          <a:xfrm>
            <a:off x="6961929" y="421092"/>
            <a:ext cx="1945200" cy="2908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lt1"/>
              </a:buClr>
              <a:buSzPts val="1100"/>
              <a:buNone/>
              <a:defRPr sz="1100">
                <a:solidFill>
                  <a:schemeClr val="lt1"/>
                </a:solidFill>
              </a:defRPr>
            </a:lvl1pPr>
            <a:lvl2pPr lvl="1"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2pPr>
            <a:lvl3pPr lvl="2"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3pPr>
            <a:lvl4pPr lvl="3"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4pPr>
            <a:lvl5pPr lvl="4"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5pPr>
            <a:lvl6pPr lvl="5"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6pPr>
            <a:lvl7pPr lvl="6"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7pPr>
            <a:lvl8pPr lvl="7"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8pPr>
            <a:lvl9pPr lvl="8"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right sidebar - violet blue">
  <p:cSld name="TITLE_ONLY_1_1_1_1">
    <p:spTree>
      <p:nvGrpSpPr>
        <p:cNvPr id="76" name="Shape 76"/>
        <p:cNvGrpSpPr/>
        <p:nvPr/>
      </p:nvGrpSpPr>
      <p:grpSpPr>
        <a:xfrm>
          <a:off x="0" y="0"/>
          <a:ext cx="0" cy="0"/>
          <a:chOff x="0" y="0"/>
          <a:chExt cx="0" cy="0"/>
        </a:xfrm>
      </p:grpSpPr>
      <p:pic>
        <p:nvPicPr>
          <p:cNvPr id="77" name="Google Shape;77;p20"/>
          <p:cNvPicPr preferRelativeResize="0"/>
          <p:nvPr/>
        </p:nvPicPr>
        <p:blipFill>
          <a:blip r:embed="rId2">
            <a:alphaModFix/>
          </a:blip>
          <a:stretch>
            <a:fillRect/>
          </a:stretch>
        </p:blipFill>
        <p:spPr>
          <a:xfrm>
            <a:off x="6521954" y="0"/>
            <a:ext cx="2622042" cy="5143500"/>
          </a:xfrm>
          <a:prstGeom prst="rect">
            <a:avLst/>
          </a:prstGeom>
          <a:noFill/>
          <a:ln>
            <a:noFill/>
          </a:ln>
        </p:spPr>
      </p:pic>
      <p:pic>
        <p:nvPicPr>
          <p:cNvPr descr="cf-logo-v-cmyk-slide.png" id="78" name="Google Shape;78;p20"/>
          <p:cNvPicPr preferRelativeResize="0"/>
          <p:nvPr/>
        </p:nvPicPr>
        <p:blipFill>
          <a:blip r:embed="rId3">
            <a:alphaModFix/>
          </a:blip>
          <a:stretch>
            <a:fillRect/>
          </a:stretch>
        </p:blipFill>
        <p:spPr>
          <a:xfrm>
            <a:off x="545550" y="4619224"/>
            <a:ext cx="922081" cy="306128"/>
          </a:xfrm>
          <a:prstGeom prst="rect">
            <a:avLst/>
          </a:prstGeom>
          <a:noFill/>
          <a:ln>
            <a:noFill/>
          </a:ln>
        </p:spPr>
      </p:pic>
      <p:sp>
        <p:nvSpPr>
          <p:cNvPr id="79" name="Google Shape;79;p20"/>
          <p:cNvSpPr txBox="1"/>
          <p:nvPr>
            <p:ph type="title"/>
          </p:nvPr>
        </p:nvSpPr>
        <p:spPr>
          <a:xfrm>
            <a:off x="457200" y="205975"/>
            <a:ext cx="5753100" cy="857400"/>
          </a:xfrm>
          <a:prstGeom prst="rect">
            <a:avLst/>
          </a:prstGeom>
        </p:spPr>
        <p:txBody>
          <a:bodyPr anchorCtr="0" anchor="b" bIns="91425" lIns="91425" spcFirstLastPara="1" rIns="91425" wrap="square" tIns="91425">
            <a:noAutofit/>
          </a:bodyPr>
          <a:lstStyle>
            <a:lvl1pPr lvl="0" rtl="0">
              <a:spcBef>
                <a:spcPts val="0"/>
              </a:spcBef>
              <a:spcAft>
                <a:spcPts val="0"/>
              </a:spcAft>
              <a:buSzPts val="29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80" name="Google Shape;80;p20"/>
          <p:cNvSpPr txBox="1"/>
          <p:nvPr>
            <p:ph idx="1" type="body"/>
          </p:nvPr>
        </p:nvSpPr>
        <p:spPr>
          <a:xfrm>
            <a:off x="457200" y="1200150"/>
            <a:ext cx="5829300" cy="3358500"/>
          </a:xfrm>
          <a:prstGeom prst="rect">
            <a:avLst/>
          </a:prstGeom>
        </p:spPr>
        <p:txBody>
          <a:bodyPr anchorCtr="0" anchor="t" bIns="91425" lIns="91425" spcFirstLastPara="1" rIns="91425" wrap="square" tIns="91425">
            <a:noAutofit/>
          </a:bodyPr>
          <a:lstStyle>
            <a:lvl1pPr indent="-419100" lvl="0" marL="457200" rtl="0">
              <a:spcBef>
                <a:spcPts val="600"/>
              </a:spcBef>
              <a:spcAft>
                <a:spcPts val="0"/>
              </a:spcAft>
              <a:buClr>
                <a:srgbClr val="404041"/>
              </a:buClr>
              <a:buSzPts val="3000"/>
              <a:buChar char="●"/>
              <a:defRPr>
                <a:solidFill>
                  <a:srgbClr val="404041"/>
                </a:solidFill>
              </a:defRPr>
            </a:lvl1pPr>
            <a:lvl2pPr indent="-381000" lvl="1" marL="914400" rtl="0">
              <a:spcBef>
                <a:spcPts val="0"/>
              </a:spcBef>
              <a:spcAft>
                <a:spcPts val="0"/>
              </a:spcAft>
              <a:buClr>
                <a:srgbClr val="404041"/>
              </a:buClr>
              <a:buSzPts val="2400"/>
              <a:buChar char="○"/>
              <a:defRPr>
                <a:solidFill>
                  <a:srgbClr val="404041"/>
                </a:solidFill>
              </a:defRPr>
            </a:lvl2pPr>
            <a:lvl3pPr indent="-381000" lvl="2" marL="1371600" rtl="0">
              <a:spcBef>
                <a:spcPts val="0"/>
              </a:spcBef>
              <a:spcAft>
                <a:spcPts val="0"/>
              </a:spcAft>
              <a:buClr>
                <a:srgbClr val="404041"/>
              </a:buClr>
              <a:buSzPts val="2400"/>
              <a:buChar char="■"/>
              <a:defRPr>
                <a:solidFill>
                  <a:srgbClr val="404041"/>
                </a:solidFill>
              </a:defRPr>
            </a:lvl3pPr>
            <a:lvl4pPr indent="-342900" lvl="3" marL="1828800" rtl="0">
              <a:spcBef>
                <a:spcPts val="0"/>
              </a:spcBef>
              <a:spcAft>
                <a:spcPts val="0"/>
              </a:spcAft>
              <a:buClr>
                <a:srgbClr val="404041"/>
              </a:buClr>
              <a:buSzPts val="1800"/>
              <a:buChar char="●"/>
              <a:defRPr>
                <a:solidFill>
                  <a:srgbClr val="404041"/>
                </a:solidFill>
              </a:defRPr>
            </a:lvl4pPr>
            <a:lvl5pPr indent="-342900" lvl="4" marL="2286000" rtl="0">
              <a:spcBef>
                <a:spcPts val="0"/>
              </a:spcBef>
              <a:spcAft>
                <a:spcPts val="0"/>
              </a:spcAft>
              <a:buClr>
                <a:srgbClr val="404041"/>
              </a:buClr>
              <a:buSzPts val="1800"/>
              <a:buChar char="○"/>
              <a:defRPr>
                <a:solidFill>
                  <a:srgbClr val="404041"/>
                </a:solidFill>
              </a:defRPr>
            </a:lvl5pPr>
            <a:lvl6pPr indent="-342900" lvl="5" marL="2743200" rtl="0">
              <a:spcBef>
                <a:spcPts val="0"/>
              </a:spcBef>
              <a:spcAft>
                <a:spcPts val="0"/>
              </a:spcAft>
              <a:buClr>
                <a:srgbClr val="404041"/>
              </a:buClr>
              <a:buSzPts val="1800"/>
              <a:buChar char="■"/>
              <a:defRPr>
                <a:solidFill>
                  <a:srgbClr val="404041"/>
                </a:solidFill>
              </a:defRPr>
            </a:lvl6pPr>
            <a:lvl7pPr indent="-342900" lvl="6" marL="3200400" rtl="0">
              <a:spcBef>
                <a:spcPts val="0"/>
              </a:spcBef>
              <a:spcAft>
                <a:spcPts val="0"/>
              </a:spcAft>
              <a:buClr>
                <a:srgbClr val="404041"/>
              </a:buClr>
              <a:buSzPts val="1800"/>
              <a:buChar char="●"/>
              <a:defRPr>
                <a:solidFill>
                  <a:srgbClr val="404041"/>
                </a:solidFill>
              </a:defRPr>
            </a:lvl7pPr>
            <a:lvl8pPr indent="-342900" lvl="7" marL="3657600" rtl="0">
              <a:spcBef>
                <a:spcPts val="0"/>
              </a:spcBef>
              <a:spcAft>
                <a:spcPts val="0"/>
              </a:spcAft>
              <a:buClr>
                <a:srgbClr val="404041"/>
              </a:buClr>
              <a:buSzPts val="1800"/>
              <a:buChar char="○"/>
              <a:defRPr>
                <a:solidFill>
                  <a:srgbClr val="404041"/>
                </a:solidFill>
              </a:defRPr>
            </a:lvl8pPr>
            <a:lvl9pPr indent="-342900" lvl="8" marL="4114800" rtl="0">
              <a:spcBef>
                <a:spcPts val="0"/>
              </a:spcBef>
              <a:spcAft>
                <a:spcPts val="0"/>
              </a:spcAft>
              <a:buClr>
                <a:srgbClr val="404041"/>
              </a:buClr>
              <a:buSzPts val="1800"/>
              <a:buChar char="■"/>
              <a:defRPr>
                <a:solidFill>
                  <a:srgbClr val="404041"/>
                </a:solidFill>
              </a:defRPr>
            </a:lvl9pPr>
          </a:lstStyle>
          <a:p/>
        </p:txBody>
      </p:sp>
      <p:sp>
        <p:nvSpPr>
          <p:cNvPr id="81" name="Google Shape;81;p20"/>
          <p:cNvSpPr txBox="1"/>
          <p:nvPr>
            <p:ph idx="2" type="title"/>
          </p:nvPr>
        </p:nvSpPr>
        <p:spPr>
          <a:xfrm>
            <a:off x="6961929" y="421092"/>
            <a:ext cx="1945200" cy="2908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lt1"/>
              </a:buClr>
              <a:buSzPts val="1100"/>
              <a:buNone/>
              <a:defRPr sz="1100">
                <a:solidFill>
                  <a:schemeClr val="lt1"/>
                </a:solidFill>
              </a:defRPr>
            </a:lvl1pPr>
            <a:lvl2pPr lvl="1"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2pPr>
            <a:lvl3pPr lvl="2"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3pPr>
            <a:lvl4pPr lvl="3"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4pPr>
            <a:lvl5pPr lvl="4"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5pPr>
            <a:lvl6pPr lvl="5"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6pPr>
            <a:lvl7pPr lvl="6"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7pPr>
            <a:lvl8pPr lvl="7"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8pPr>
            <a:lvl9pPr lvl="8"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right sidebar - violet teal">
  <p:cSld name="TITLE_ONLY_1_1_1_1_1">
    <p:spTree>
      <p:nvGrpSpPr>
        <p:cNvPr id="82" name="Shape 82"/>
        <p:cNvGrpSpPr/>
        <p:nvPr/>
      </p:nvGrpSpPr>
      <p:grpSpPr>
        <a:xfrm>
          <a:off x="0" y="0"/>
          <a:ext cx="0" cy="0"/>
          <a:chOff x="0" y="0"/>
          <a:chExt cx="0" cy="0"/>
        </a:xfrm>
      </p:grpSpPr>
      <p:pic>
        <p:nvPicPr>
          <p:cNvPr id="83" name="Google Shape;83;p21"/>
          <p:cNvPicPr preferRelativeResize="0"/>
          <p:nvPr/>
        </p:nvPicPr>
        <p:blipFill>
          <a:blip r:embed="rId2">
            <a:alphaModFix/>
          </a:blip>
          <a:stretch>
            <a:fillRect/>
          </a:stretch>
        </p:blipFill>
        <p:spPr>
          <a:xfrm>
            <a:off x="6520844" y="0"/>
            <a:ext cx="2623163" cy="5143501"/>
          </a:xfrm>
          <a:prstGeom prst="rect">
            <a:avLst/>
          </a:prstGeom>
          <a:noFill/>
          <a:ln>
            <a:noFill/>
          </a:ln>
        </p:spPr>
      </p:pic>
      <p:pic>
        <p:nvPicPr>
          <p:cNvPr descr="cf-logo-v-cmyk-slide.png" id="84" name="Google Shape;84;p21"/>
          <p:cNvPicPr preferRelativeResize="0"/>
          <p:nvPr/>
        </p:nvPicPr>
        <p:blipFill>
          <a:blip r:embed="rId3">
            <a:alphaModFix/>
          </a:blip>
          <a:stretch>
            <a:fillRect/>
          </a:stretch>
        </p:blipFill>
        <p:spPr>
          <a:xfrm>
            <a:off x="545550" y="4619224"/>
            <a:ext cx="922081" cy="306128"/>
          </a:xfrm>
          <a:prstGeom prst="rect">
            <a:avLst/>
          </a:prstGeom>
          <a:noFill/>
          <a:ln>
            <a:noFill/>
          </a:ln>
        </p:spPr>
      </p:pic>
      <p:sp>
        <p:nvSpPr>
          <p:cNvPr id="85" name="Google Shape;85;p21"/>
          <p:cNvSpPr txBox="1"/>
          <p:nvPr>
            <p:ph type="title"/>
          </p:nvPr>
        </p:nvSpPr>
        <p:spPr>
          <a:xfrm>
            <a:off x="457200" y="205975"/>
            <a:ext cx="5753100" cy="857400"/>
          </a:xfrm>
          <a:prstGeom prst="rect">
            <a:avLst/>
          </a:prstGeom>
        </p:spPr>
        <p:txBody>
          <a:bodyPr anchorCtr="0" anchor="b" bIns="91425" lIns="91425" spcFirstLastPara="1" rIns="91425" wrap="square" tIns="91425">
            <a:noAutofit/>
          </a:bodyPr>
          <a:lstStyle>
            <a:lvl1pPr lvl="0" rtl="0">
              <a:spcBef>
                <a:spcPts val="0"/>
              </a:spcBef>
              <a:spcAft>
                <a:spcPts val="0"/>
              </a:spcAft>
              <a:buSzPts val="29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86" name="Google Shape;86;p21"/>
          <p:cNvSpPr txBox="1"/>
          <p:nvPr>
            <p:ph idx="1" type="body"/>
          </p:nvPr>
        </p:nvSpPr>
        <p:spPr>
          <a:xfrm>
            <a:off x="457200" y="1200150"/>
            <a:ext cx="5829300" cy="3358500"/>
          </a:xfrm>
          <a:prstGeom prst="rect">
            <a:avLst/>
          </a:prstGeom>
        </p:spPr>
        <p:txBody>
          <a:bodyPr anchorCtr="0" anchor="t" bIns="91425" lIns="91425" spcFirstLastPara="1" rIns="91425" wrap="square" tIns="91425">
            <a:noAutofit/>
          </a:bodyPr>
          <a:lstStyle>
            <a:lvl1pPr indent="-419100" lvl="0" marL="457200" rtl="0">
              <a:spcBef>
                <a:spcPts val="600"/>
              </a:spcBef>
              <a:spcAft>
                <a:spcPts val="0"/>
              </a:spcAft>
              <a:buClr>
                <a:srgbClr val="404041"/>
              </a:buClr>
              <a:buSzPts val="3000"/>
              <a:buChar char="●"/>
              <a:defRPr>
                <a:solidFill>
                  <a:srgbClr val="404041"/>
                </a:solidFill>
              </a:defRPr>
            </a:lvl1pPr>
            <a:lvl2pPr indent="-381000" lvl="1" marL="914400" rtl="0">
              <a:spcBef>
                <a:spcPts val="0"/>
              </a:spcBef>
              <a:spcAft>
                <a:spcPts val="0"/>
              </a:spcAft>
              <a:buClr>
                <a:srgbClr val="404041"/>
              </a:buClr>
              <a:buSzPts val="2400"/>
              <a:buChar char="○"/>
              <a:defRPr>
                <a:solidFill>
                  <a:srgbClr val="404041"/>
                </a:solidFill>
              </a:defRPr>
            </a:lvl2pPr>
            <a:lvl3pPr indent="-381000" lvl="2" marL="1371600" rtl="0">
              <a:spcBef>
                <a:spcPts val="0"/>
              </a:spcBef>
              <a:spcAft>
                <a:spcPts val="0"/>
              </a:spcAft>
              <a:buClr>
                <a:srgbClr val="404041"/>
              </a:buClr>
              <a:buSzPts val="2400"/>
              <a:buChar char="■"/>
              <a:defRPr>
                <a:solidFill>
                  <a:srgbClr val="404041"/>
                </a:solidFill>
              </a:defRPr>
            </a:lvl3pPr>
            <a:lvl4pPr indent="-342900" lvl="3" marL="1828800" rtl="0">
              <a:spcBef>
                <a:spcPts val="0"/>
              </a:spcBef>
              <a:spcAft>
                <a:spcPts val="0"/>
              </a:spcAft>
              <a:buClr>
                <a:srgbClr val="404041"/>
              </a:buClr>
              <a:buSzPts val="1800"/>
              <a:buChar char="●"/>
              <a:defRPr>
                <a:solidFill>
                  <a:srgbClr val="404041"/>
                </a:solidFill>
              </a:defRPr>
            </a:lvl4pPr>
            <a:lvl5pPr indent="-342900" lvl="4" marL="2286000" rtl="0">
              <a:spcBef>
                <a:spcPts val="0"/>
              </a:spcBef>
              <a:spcAft>
                <a:spcPts val="0"/>
              </a:spcAft>
              <a:buClr>
                <a:srgbClr val="404041"/>
              </a:buClr>
              <a:buSzPts val="1800"/>
              <a:buChar char="○"/>
              <a:defRPr>
                <a:solidFill>
                  <a:srgbClr val="404041"/>
                </a:solidFill>
              </a:defRPr>
            </a:lvl5pPr>
            <a:lvl6pPr indent="-342900" lvl="5" marL="2743200" rtl="0">
              <a:spcBef>
                <a:spcPts val="0"/>
              </a:spcBef>
              <a:spcAft>
                <a:spcPts val="0"/>
              </a:spcAft>
              <a:buClr>
                <a:srgbClr val="404041"/>
              </a:buClr>
              <a:buSzPts val="1800"/>
              <a:buChar char="■"/>
              <a:defRPr>
                <a:solidFill>
                  <a:srgbClr val="404041"/>
                </a:solidFill>
              </a:defRPr>
            </a:lvl6pPr>
            <a:lvl7pPr indent="-342900" lvl="6" marL="3200400" rtl="0">
              <a:spcBef>
                <a:spcPts val="0"/>
              </a:spcBef>
              <a:spcAft>
                <a:spcPts val="0"/>
              </a:spcAft>
              <a:buClr>
                <a:srgbClr val="404041"/>
              </a:buClr>
              <a:buSzPts val="1800"/>
              <a:buChar char="●"/>
              <a:defRPr>
                <a:solidFill>
                  <a:srgbClr val="404041"/>
                </a:solidFill>
              </a:defRPr>
            </a:lvl7pPr>
            <a:lvl8pPr indent="-342900" lvl="7" marL="3657600" rtl="0">
              <a:spcBef>
                <a:spcPts val="0"/>
              </a:spcBef>
              <a:spcAft>
                <a:spcPts val="0"/>
              </a:spcAft>
              <a:buClr>
                <a:srgbClr val="404041"/>
              </a:buClr>
              <a:buSzPts val="1800"/>
              <a:buChar char="○"/>
              <a:defRPr>
                <a:solidFill>
                  <a:srgbClr val="404041"/>
                </a:solidFill>
              </a:defRPr>
            </a:lvl8pPr>
            <a:lvl9pPr indent="-342900" lvl="8" marL="4114800" rtl="0">
              <a:spcBef>
                <a:spcPts val="0"/>
              </a:spcBef>
              <a:spcAft>
                <a:spcPts val="0"/>
              </a:spcAft>
              <a:buClr>
                <a:srgbClr val="404041"/>
              </a:buClr>
              <a:buSzPts val="1800"/>
              <a:buChar char="■"/>
              <a:defRPr>
                <a:solidFill>
                  <a:srgbClr val="404041"/>
                </a:solidFill>
              </a:defRPr>
            </a:lvl9pPr>
          </a:lstStyle>
          <a:p/>
        </p:txBody>
      </p:sp>
      <p:sp>
        <p:nvSpPr>
          <p:cNvPr id="87" name="Google Shape;87;p21"/>
          <p:cNvSpPr txBox="1"/>
          <p:nvPr>
            <p:ph idx="2" type="title"/>
          </p:nvPr>
        </p:nvSpPr>
        <p:spPr>
          <a:xfrm>
            <a:off x="6961929" y="421092"/>
            <a:ext cx="1945200" cy="2908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lt1"/>
              </a:buClr>
              <a:buSzPts val="1100"/>
              <a:buNone/>
              <a:defRPr sz="1100">
                <a:solidFill>
                  <a:schemeClr val="lt1"/>
                </a:solidFill>
              </a:defRPr>
            </a:lvl1pPr>
            <a:lvl2pPr lvl="1"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2pPr>
            <a:lvl3pPr lvl="2"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3pPr>
            <a:lvl4pPr lvl="3"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4pPr>
            <a:lvl5pPr lvl="4"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5pPr>
            <a:lvl6pPr lvl="5"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6pPr>
            <a:lvl7pPr lvl="6"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7pPr>
            <a:lvl8pPr lvl="7"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8pPr>
            <a:lvl9pPr lvl="8"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right sidebar - purple magenta">
  <p:cSld name="TITLE_ONLY_1_1_1_1_1_1">
    <p:spTree>
      <p:nvGrpSpPr>
        <p:cNvPr id="88" name="Shape 88"/>
        <p:cNvGrpSpPr/>
        <p:nvPr/>
      </p:nvGrpSpPr>
      <p:grpSpPr>
        <a:xfrm>
          <a:off x="0" y="0"/>
          <a:ext cx="0" cy="0"/>
          <a:chOff x="0" y="0"/>
          <a:chExt cx="0" cy="0"/>
        </a:xfrm>
      </p:grpSpPr>
      <p:pic>
        <p:nvPicPr>
          <p:cNvPr id="89" name="Google Shape;89;p22"/>
          <p:cNvPicPr preferRelativeResize="0"/>
          <p:nvPr/>
        </p:nvPicPr>
        <p:blipFill>
          <a:blip r:embed="rId2">
            <a:alphaModFix/>
          </a:blip>
          <a:stretch>
            <a:fillRect/>
          </a:stretch>
        </p:blipFill>
        <p:spPr>
          <a:xfrm>
            <a:off x="6520844" y="0"/>
            <a:ext cx="2623163" cy="5143501"/>
          </a:xfrm>
          <a:prstGeom prst="rect">
            <a:avLst/>
          </a:prstGeom>
          <a:noFill/>
          <a:ln>
            <a:noFill/>
          </a:ln>
        </p:spPr>
      </p:pic>
      <p:pic>
        <p:nvPicPr>
          <p:cNvPr descr="cf-logo-v-cmyk-slide.png" id="90" name="Google Shape;90;p22"/>
          <p:cNvPicPr preferRelativeResize="0"/>
          <p:nvPr/>
        </p:nvPicPr>
        <p:blipFill>
          <a:blip r:embed="rId3">
            <a:alphaModFix/>
          </a:blip>
          <a:stretch>
            <a:fillRect/>
          </a:stretch>
        </p:blipFill>
        <p:spPr>
          <a:xfrm>
            <a:off x="545550" y="4619224"/>
            <a:ext cx="922081" cy="306128"/>
          </a:xfrm>
          <a:prstGeom prst="rect">
            <a:avLst/>
          </a:prstGeom>
          <a:noFill/>
          <a:ln>
            <a:noFill/>
          </a:ln>
        </p:spPr>
      </p:pic>
      <p:sp>
        <p:nvSpPr>
          <p:cNvPr id="91" name="Google Shape;91;p22"/>
          <p:cNvSpPr txBox="1"/>
          <p:nvPr>
            <p:ph type="title"/>
          </p:nvPr>
        </p:nvSpPr>
        <p:spPr>
          <a:xfrm>
            <a:off x="457200" y="205975"/>
            <a:ext cx="5753100" cy="857400"/>
          </a:xfrm>
          <a:prstGeom prst="rect">
            <a:avLst/>
          </a:prstGeom>
        </p:spPr>
        <p:txBody>
          <a:bodyPr anchorCtr="0" anchor="b" bIns="91425" lIns="91425" spcFirstLastPara="1" rIns="91425" wrap="square" tIns="91425">
            <a:noAutofit/>
          </a:bodyPr>
          <a:lstStyle>
            <a:lvl1pPr lvl="0" rtl="0">
              <a:spcBef>
                <a:spcPts val="0"/>
              </a:spcBef>
              <a:spcAft>
                <a:spcPts val="0"/>
              </a:spcAft>
              <a:buSzPts val="29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92" name="Google Shape;92;p22"/>
          <p:cNvSpPr txBox="1"/>
          <p:nvPr>
            <p:ph idx="1" type="body"/>
          </p:nvPr>
        </p:nvSpPr>
        <p:spPr>
          <a:xfrm>
            <a:off x="457200" y="1200150"/>
            <a:ext cx="5829300" cy="3358500"/>
          </a:xfrm>
          <a:prstGeom prst="rect">
            <a:avLst/>
          </a:prstGeom>
        </p:spPr>
        <p:txBody>
          <a:bodyPr anchorCtr="0" anchor="t" bIns="91425" lIns="91425" spcFirstLastPara="1" rIns="91425" wrap="square" tIns="91425">
            <a:noAutofit/>
          </a:bodyPr>
          <a:lstStyle>
            <a:lvl1pPr indent="-419100" lvl="0" marL="457200" rtl="0">
              <a:spcBef>
                <a:spcPts val="600"/>
              </a:spcBef>
              <a:spcAft>
                <a:spcPts val="0"/>
              </a:spcAft>
              <a:buClr>
                <a:srgbClr val="404041"/>
              </a:buClr>
              <a:buSzPts val="3000"/>
              <a:buChar char="●"/>
              <a:defRPr>
                <a:solidFill>
                  <a:srgbClr val="404041"/>
                </a:solidFill>
              </a:defRPr>
            </a:lvl1pPr>
            <a:lvl2pPr indent="-381000" lvl="1" marL="914400" rtl="0">
              <a:spcBef>
                <a:spcPts val="0"/>
              </a:spcBef>
              <a:spcAft>
                <a:spcPts val="0"/>
              </a:spcAft>
              <a:buClr>
                <a:srgbClr val="404041"/>
              </a:buClr>
              <a:buSzPts val="2400"/>
              <a:buChar char="○"/>
              <a:defRPr>
                <a:solidFill>
                  <a:srgbClr val="404041"/>
                </a:solidFill>
              </a:defRPr>
            </a:lvl2pPr>
            <a:lvl3pPr indent="-381000" lvl="2" marL="1371600" rtl="0">
              <a:spcBef>
                <a:spcPts val="0"/>
              </a:spcBef>
              <a:spcAft>
                <a:spcPts val="0"/>
              </a:spcAft>
              <a:buClr>
                <a:srgbClr val="404041"/>
              </a:buClr>
              <a:buSzPts val="2400"/>
              <a:buChar char="■"/>
              <a:defRPr>
                <a:solidFill>
                  <a:srgbClr val="404041"/>
                </a:solidFill>
              </a:defRPr>
            </a:lvl3pPr>
            <a:lvl4pPr indent="-342900" lvl="3" marL="1828800" rtl="0">
              <a:spcBef>
                <a:spcPts val="0"/>
              </a:spcBef>
              <a:spcAft>
                <a:spcPts val="0"/>
              </a:spcAft>
              <a:buClr>
                <a:srgbClr val="404041"/>
              </a:buClr>
              <a:buSzPts val="1800"/>
              <a:buChar char="●"/>
              <a:defRPr>
                <a:solidFill>
                  <a:srgbClr val="404041"/>
                </a:solidFill>
              </a:defRPr>
            </a:lvl4pPr>
            <a:lvl5pPr indent="-342900" lvl="4" marL="2286000" rtl="0">
              <a:spcBef>
                <a:spcPts val="0"/>
              </a:spcBef>
              <a:spcAft>
                <a:spcPts val="0"/>
              </a:spcAft>
              <a:buClr>
                <a:srgbClr val="404041"/>
              </a:buClr>
              <a:buSzPts val="1800"/>
              <a:buChar char="○"/>
              <a:defRPr>
                <a:solidFill>
                  <a:srgbClr val="404041"/>
                </a:solidFill>
              </a:defRPr>
            </a:lvl5pPr>
            <a:lvl6pPr indent="-342900" lvl="5" marL="2743200" rtl="0">
              <a:spcBef>
                <a:spcPts val="0"/>
              </a:spcBef>
              <a:spcAft>
                <a:spcPts val="0"/>
              </a:spcAft>
              <a:buClr>
                <a:srgbClr val="404041"/>
              </a:buClr>
              <a:buSzPts val="1800"/>
              <a:buChar char="■"/>
              <a:defRPr>
                <a:solidFill>
                  <a:srgbClr val="404041"/>
                </a:solidFill>
              </a:defRPr>
            </a:lvl6pPr>
            <a:lvl7pPr indent="-342900" lvl="6" marL="3200400" rtl="0">
              <a:spcBef>
                <a:spcPts val="0"/>
              </a:spcBef>
              <a:spcAft>
                <a:spcPts val="0"/>
              </a:spcAft>
              <a:buClr>
                <a:srgbClr val="404041"/>
              </a:buClr>
              <a:buSzPts val="1800"/>
              <a:buChar char="●"/>
              <a:defRPr>
                <a:solidFill>
                  <a:srgbClr val="404041"/>
                </a:solidFill>
              </a:defRPr>
            </a:lvl7pPr>
            <a:lvl8pPr indent="-342900" lvl="7" marL="3657600" rtl="0">
              <a:spcBef>
                <a:spcPts val="0"/>
              </a:spcBef>
              <a:spcAft>
                <a:spcPts val="0"/>
              </a:spcAft>
              <a:buClr>
                <a:srgbClr val="404041"/>
              </a:buClr>
              <a:buSzPts val="1800"/>
              <a:buChar char="○"/>
              <a:defRPr>
                <a:solidFill>
                  <a:srgbClr val="404041"/>
                </a:solidFill>
              </a:defRPr>
            </a:lvl8pPr>
            <a:lvl9pPr indent="-342900" lvl="8" marL="4114800" rtl="0">
              <a:spcBef>
                <a:spcPts val="0"/>
              </a:spcBef>
              <a:spcAft>
                <a:spcPts val="0"/>
              </a:spcAft>
              <a:buClr>
                <a:srgbClr val="404041"/>
              </a:buClr>
              <a:buSzPts val="1800"/>
              <a:buChar char="■"/>
              <a:defRPr>
                <a:solidFill>
                  <a:srgbClr val="404041"/>
                </a:solidFill>
              </a:defRPr>
            </a:lvl9pPr>
          </a:lstStyle>
          <a:p/>
        </p:txBody>
      </p:sp>
      <p:sp>
        <p:nvSpPr>
          <p:cNvPr id="93" name="Google Shape;93;p22"/>
          <p:cNvSpPr txBox="1"/>
          <p:nvPr>
            <p:ph idx="2" type="title"/>
          </p:nvPr>
        </p:nvSpPr>
        <p:spPr>
          <a:xfrm>
            <a:off x="6961929" y="421092"/>
            <a:ext cx="1945200" cy="2908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lt1"/>
              </a:buClr>
              <a:buSzPts val="1100"/>
              <a:buNone/>
              <a:defRPr sz="1100">
                <a:solidFill>
                  <a:schemeClr val="lt1"/>
                </a:solidFill>
              </a:defRPr>
            </a:lvl1pPr>
            <a:lvl2pPr lvl="1"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2pPr>
            <a:lvl3pPr lvl="2"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3pPr>
            <a:lvl4pPr lvl="3"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4pPr>
            <a:lvl5pPr lvl="4"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5pPr>
            <a:lvl6pPr lvl="5"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6pPr>
            <a:lvl7pPr lvl="6"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7pPr>
            <a:lvl8pPr lvl="7"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8pPr>
            <a:lvl9pPr lvl="8"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right sidebar - orange yellow">
  <p:cSld name="TITLE_ONLY_1_1_1_1_1_1_1">
    <p:spTree>
      <p:nvGrpSpPr>
        <p:cNvPr id="94" name="Shape 94"/>
        <p:cNvGrpSpPr/>
        <p:nvPr/>
      </p:nvGrpSpPr>
      <p:grpSpPr>
        <a:xfrm>
          <a:off x="0" y="0"/>
          <a:ext cx="0" cy="0"/>
          <a:chOff x="0" y="0"/>
          <a:chExt cx="0" cy="0"/>
        </a:xfrm>
      </p:grpSpPr>
      <p:pic>
        <p:nvPicPr>
          <p:cNvPr id="95" name="Google Shape;95;p23"/>
          <p:cNvPicPr preferRelativeResize="0"/>
          <p:nvPr/>
        </p:nvPicPr>
        <p:blipFill>
          <a:blip r:embed="rId2">
            <a:alphaModFix/>
          </a:blip>
          <a:stretch>
            <a:fillRect/>
          </a:stretch>
        </p:blipFill>
        <p:spPr>
          <a:xfrm>
            <a:off x="6520844" y="0"/>
            <a:ext cx="2623163" cy="5143501"/>
          </a:xfrm>
          <a:prstGeom prst="rect">
            <a:avLst/>
          </a:prstGeom>
          <a:noFill/>
          <a:ln>
            <a:noFill/>
          </a:ln>
        </p:spPr>
      </p:pic>
      <p:pic>
        <p:nvPicPr>
          <p:cNvPr descr="cf-logo-v-cmyk-slide.png" id="96" name="Google Shape;96;p23"/>
          <p:cNvPicPr preferRelativeResize="0"/>
          <p:nvPr/>
        </p:nvPicPr>
        <p:blipFill>
          <a:blip r:embed="rId3">
            <a:alphaModFix/>
          </a:blip>
          <a:stretch>
            <a:fillRect/>
          </a:stretch>
        </p:blipFill>
        <p:spPr>
          <a:xfrm>
            <a:off x="545550" y="4619224"/>
            <a:ext cx="922081" cy="306128"/>
          </a:xfrm>
          <a:prstGeom prst="rect">
            <a:avLst/>
          </a:prstGeom>
          <a:noFill/>
          <a:ln>
            <a:noFill/>
          </a:ln>
        </p:spPr>
      </p:pic>
      <p:sp>
        <p:nvSpPr>
          <p:cNvPr id="97" name="Google Shape;97;p23"/>
          <p:cNvSpPr txBox="1"/>
          <p:nvPr>
            <p:ph type="title"/>
          </p:nvPr>
        </p:nvSpPr>
        <p:spPr>
          <a:xfrm>
            <a:off x="457200" y="205975"/>
            <a:ext cx="5753100" cy="857400"/>
          </a:xfrm>
          <a:prstGeom prst="rect">
            <a:avLst/>
          </a:prstGeom>
        </p:spPr>
        <p:txBody>
          <a:bodyPr anchorCtr="0" anchor="b" bIns="91425" lIns="91425" spcFirstLastPara="1" rIns="91425" wrap="square" tIns="91425">
            <a:noAutofit/>
          </a:bodyPr>
          <a:lstStyle>
            <a:lvl1pPr lvl="0" rtl="0">
              <a:spcBef>
                <a:spcPts val="0"/>
              </a:spcBef>
              <a:spcAft>
                <a:spcPts val="0"/>
              </a:spcAft>
              <a:buSzPts val="29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98" name="Google Shape;98;p23"/>
          <p:cNvSpPr txBox="1"/>
          <p:nvPr>
            <p:ph idx="1" type="body"/>
          </p:nvPr>
        </p:nvSpPr>
        <p:spPr>
          <a:xfrm>
            <a:off x="457200" y="1200150"/>
            <a:ext cx="5829300" cy="3358500"/>
          </a:xfrm>
          <a:prstGeom prst="rect">
            <a:avLst/>
          </a:prstGeom>
        </p:spPr>
        <p:txBody>
          <a:bodyPr anchorCtr="0" anchor="t" bIns="91425" lIns="91425" spcFirstLastPara="1" rIns="91425" wrap="square" tIns="91425">
            <a:noAutofit/>
          </a:bodyPr>
          <a:lstStyle>
            <a:lvl1pPr indent="-419100" lvl="0" marL="457200" rtl="0">
              <a:spcBef>
                <a:spcPts val="600"/>
              </a:spcBef>
              <a:spcAft>
                <a:spcPts val="0"/>
              </a:spcAft>
              <a:buClr>
                <a:srgbClr val="404041"/>
              </a:buClr>
              <a:buSzPts val="3000"/>
              <a:buChar char="●"/>
              <a:defRPr>
                <a:solidFill>
                  <a:srgbClr val="404041"/>
                </a:solidFill>
              </a:defRPr>
            </a:lvl1pPr>
            <a:lvl2pPr indent="-381000" lvl="1" marL="914400" rtl="0">
              <a:spcBef>
                <a:spcPts val="0"/>
              </a:spcBef>
              <a:spcAft>
                <a:spcPts val="0"/>
              </a:spcAft>
              <a:buClr>
                <a:srgbClr val="404041"/>
              </a:buClr>
              <a:buSzPts val="2400"/>
              <a:buChar char="○"/>
              <a:defRPr>
                <a:solidFill>
                  <a:srgbClr val="404041"/>
                </a:solidFill>
              </a:defRPr>
            </a:lvl2pPr>
            <a:lvl3pPr indent="-381000" lvl="2" marL="1371600" rtl="0">
              <a:spcBef>
                <a:spcPts val="0"/>
              </a:spcBef>
              <a:spcAft>
                <a:spcPts val="0"/>
              </a:spcAft>
              <a:buClr>
                <a:srgbClr val="404041"/>
              </a:buClr>
              <a:buSzPts val="2400"/>
              <a:buChar char="■"/>
              <a:defRPr>
                <a:solidFill>
                  <a:srgbClr val="404041"/>
                </a:solidFill>
              </a:defRPr>
            </a:lvl3pPr>
            <a:lvl4pPr indent="-342900" lvl="3" marL="1828800" rtl="0">
              <a:spcBef>
                <a:spcPts val="0"/>
              </a:spcBef>
              <a:spcAft>
                <a:spcPts val="0"/>
              </a:spcAft>
              <a:buClr>
                <a:srgbClr val="404041"/>
              </a:buClr>
              <a:buSzPts val="1800"/>
              <a:buChar char="●"/>
              <a:defRPr>
                <a:solidFill>
                  <a:srgbClr val="404041"/>
                </a:solidFill>
              </a:defRPr>
            </a:lvl4pPr>
            <a:lvl5pPr indent="-342900" lvl="4" marL="2286000" rtl="0">
              <a:spcBef>
                <a:spcPts val="0"/>
              </a:spcBef>
              <a:spcAft>
                <a:spcPts val="0"/>
              </a:spcAft>
              <a:buClr>
                <a:srgbClr val="404041"/>
              </a:buClr>
              <a:buSzPts val="1800"/>
              <a:buChar char="○"/>
              <a:defRPr>
                <a:solidFill>
                  <a:srgbClr val="404041"/>
                </a:solidFill>
              </a:defRPr>
            </a:lvl5pPr>
            <a:lvl6pPr indent="-342900" lvl="5" marL="2743200" rtl="0">
              <a:spcBef>
                <a:spcPts val="0"/>
              </a:spcBef>
              <a:spcAft>
                <a:spcPts val="0"/>
              </a:spcAft>
              <a:buClr>
                <a:srgbClr val="404041"/>
              </a:buClr>
              <a:buSzPts val="1800"/>
              <a:buChar char="■"/>
              <a:defRPr>
                <a:solidFill>
                  <a:srgbClr val="404041"/>
                </a:solidFill>
              </a:defRPr>
            </a:lvl6pPr>
            <a:lvl7pPr indent="-342900" lvl="6" marL="3200400" rtl="0">
              <a:spcBef>
                <a:spcPts val="0"/>
              </a:spcBef>
              <a:spcAft>
                <a:spcPts val="0"/>
              </a:spcAft>
              <a:buClr>
                <a:srgbClr val="404041"/>
              </a:buClr>
              <a:buSzPts val="1800"/>
              <a:buChar char="●"/>
              <a:defRPr>
                <a:solidFill>
                  <a:srgbClr val="404041"/>
                </a:solidFill>
              </a:defRPr>
            </a:lvl7pPr>
            <a:lvl8pPr indent="-342900" lvl="7" marL="3657600" rtl="0">
              <a:spcBef>
                <a:spcPts val="0"/>
              </a:spcBef>
              <a:spcAft>
                <a:spcPts val="0"/>
              </a:spcAft>
              <a:buClr>
                <a:srgbClr val="404041"/>
              </a:buClr>
              <a:buSzPts val="1800"/>
              <a:buChar char="○"/>
              <a:defRPr>
                <a:solidFill>
                  <a:srgbClr val="404041"/>
                </a:solidFill>
              </a:defRPr>
            </a:lvl8pPr>
            <a:lvl9pPr indent="-342900" lvl="8" marL="4114800" rtl="0">
              <a:spcBef>
                <a:spcPts val="0"/>
              </a:spcBef>
              <a:spcAft>
                <a:spcPts val="0"/>
              </a:spcAft>
              <a:buClr>
                <a:srgbClr val="404041"/>
              </a:buClr>
              <a:buSzPts val="1800"/>
              <a:buChar char="■"/>
              <a:defRPr>
                <a:solidFill>
                  <a:srgbClr val="404041"/>
                </a:solidFill>
              </a:defRPr>
            </a:lvl9pPr>
          </a:lstStyle>
          <a:p/>
        </p:txBody>
      </p:sp>
      <p:sp>
        <p:nvSpPr>
          <p:cNvPr id="99" name="Google Shape;99;p23"/>
          <p:cNvSpPr txBox="1"/>
          <p:nvPr>
            <p:ph idx="2" type="title"/>
          </p:nvPr>
        </p:nvSpPr>
        <p:spPr>
          <a:xfrm>
            <a:off x="6961929" y="421092"/>
            <a:ext cx="1945200" cy="2908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lt1"/>
              </a:buClr>
              <a:buSzPts val="1100"/>
              <a:buNone/>
              <a:defRPr sz="1100">
                <a:solidFill>
                  <a:schemeClr val="lt1"/>
                </a:solidFill>
              </a:defRPr>
            </a:lvl1pPr>
            <a:lvl2pPr lvl="1"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2pPr>
            <a:lvl3pPr lvl="2"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3pPr>
            <a:lvl4pPr lvl="3"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4pPr>
            <a:lvl5pPr lvl="4"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5pPr>
            <a:lvl6pPr lvl="5"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6pPr>
            <a:lvl7pPr lvl="6"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7pPr>
            <a:lvl8pPr lvl="7"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8pPr>
            <a:lvl9pPr lvl="8"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with right sidebar - lime yellow">
  <p:cSld name="TITLE_ONLY_1_1_1_1_1_1_1_1">
    <p:spTree>
      <p:nvGrpSpPr>
        <p:cNvPr id="100" name="Shape 100"/>
        <p:cNvGrpSpPr/>
        <p:nvPr/>
      </p:nvGrpSpPr>
      <p:grpSpPr>
        <a:xfrm>
          <a:off x="0" y="0"/>
          <a:ext cx="0" cy="0"/>
          <a:chOff x="0" y="0"/>
          <a:chExt cx="0" cy="0"/>
        </a:xfrm>
      </p:grpSpPr>
      <p:pic>
        <p:nvPicPr>
          <p:cNvPr id="101" name="Google Shape;101;p24"/>
          <p:cNvPicPr preferRelativeResize="0"/>
          <p:nvPr/>
        </p:nvPicPr>
        <p:blipFill>
          <a:blip r:embed="rId2">
            <a:alphaModFix/>
          </a:blip>
          <a:stretch>
            <a:fillRect/>
          </a:stretch>
        </p:blipFill>
        <p:spPr>
          <a:xfrm>
            <a:off x="6520844" y="0"/>
            <a:ext cx="2623163" cy="5143501"/>
          </a:xfrm>
          <a:prstGeom prst="rect">
            <a:avLst/>
          </a:prstGeom>
          <a:noFill/>
          <a:ln>
            <a:noFill/>
          </a:ln>
        </p:spPr>
      </p:pic>
      <p:pic>
        <p:nvPicPr>
          <p:cNvPr descr="cf-logo-v-cmyk-slide.png" id="102" name="Google Shape;102;p24"/>
          <p:cNvPicPr preferRelativeResize="0"/>
          <p:nvPr/>
        </p:nvPicPr>
        <p:blipFill>
          <a:blip r:embed="rId3">
            <a:alphaModFix/>
          </a:blip>
          <a:stretch>
            <a:fillRect/>
          </a:stretch>
        </p:blipFill>
        <p:spPr>
          <a:xfrm>
            <a:off x="545550" y="4619224"/>
            <a:ext cx="922081" cy="306128"/>
          </a:xfrm>
          <a:prstGeom prst="rect">
            <a:avLst/>
          </a:prstGeom>
          <a:noFill/>
          <a:ln>
            <a:noFill/>
          </a:ln>
        </p:spPr>
      </p:pic>
      <p:sp>
        <p:nvSpPr>
          <p:cNvPr id="103" name="Google Shape;103;p24"/>
          <p:cNvSpPr txBox="1"/>
          <p:nvPr>
            <p:ph type="title"/>
          </p:nvPr>
        </p:nvSpPr>
        <p:spPr>
          <a:xfrm>
            <a:off x="457200" y="205975"/>
            <a:ext cx="5753100" cy="857400"/>
          </a:xfrm>
          <a:prstGeom prst="rect">
            <a:avLst/>
          </a:prstGeom>
        </p:spPr>
        <p:txBody>
          <a:bodyPr anchorCtr="0" anchor="b" bIns="91425" lIns="91425" spcFirstLastPara="1" rIns="91425" wrap="square" tIns="91425">
            <a:noAutofit/>
          </a:bodyPr>
          <a:lstStyle>
            <a:lvl1pPr lvl="0" rtl="0">
              <a:spcBef>
                <a:spcPts val="0"/>
              </a:spcBef>
              <a:spcAft>
                <a:spcPts val="0"/>
              </a:spcAft>
              <a:buSzPts val="29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104" name="Google Shape;104;p24"/>
          <p:cNvSpPr txBox="1"/>
          <p:nvPr>
            <p:ph idx="1" type="body"/>
          </p:nvPr>
        </p:nvSpPr>
        <p:spPr>
          <a:xfrm>
            <a:off x="457200" y="1200150"/>
            <a:ext cx="5829300" cy="3358500"/>
          </a:xfrm>
          <a:prstGeom prst="rect">
            <a:avLst/>
          </a:prstGeom>
        </p:spPr>
        <p:txBody>
          <a:bodyPr anchorCtr="0" anchor="t" bIns="91425" lIns="91425" spcFirstLastPara="1" rIns="91425" wrap="square" tIns="91425">
            <a:noAutofit/>
          </a:bodyPr>
          <a:lstStyle>
            <a:lvl1pPr indent="-419100" lvl="0" marL="457200" rtl="0">
              <a:spcBef>
                <a:spcPts val="600"/>
              </a:spcBef>
              <a:spcAft>
                <a:spcPts val="0"/>
              </a:spcAft>
              <a:buClr>
                <a:srgbClr val="404041"/>
              </a:buClr>
              <a:buSzPts val="3000"/>
              <a:buChar char="●"/>
              <a:defRPr>
                <a:solidFill>
                  <a:srgbClr val="404041"/>
                </a:solidFill>
              </a:defRPr>
            </a:lvl1pPr>
            <a:lvl2pPr indent="-381000" lvl="1" marL="914400" rtl="0">
              <a:spcBef>
                <a:spcPts val="0"/>
              </a:spcBef>
              <a:spcAft>
                <a:spcPts val="0"/>
              </a:spcAft>
              <a:buClr>
                <a:srgbClr val="404041"/>
              </a:buClr>
              <a:buSzPts val="2400"/>
              <a:buChar char="○"/>
              <a:defRPr>
                <a:solidFill>
                  <a:srgbClr val="404041"/>
                </a:solidFill>
              </a:defRPr>
            </a:lvl2pPr>
            <a:lvl3pPr indent="-381000" lvl="2" marL="1371600" rtl="0">
              <a:spcBef>
                <a:spcPts val="0"/>
              </a:spcBef>
              <a:spcAft>
                <a:spcPts val="0"/>
              </a:spcAft>
              <a:buClr>
                <a:srgbClr val="404041"/>
              </a:buClr>
              <a:buSzPts val="2400"/>
              <a:buChar char="■"/>
              <a:defRPr>
                <a:solidFill>
                  <a:srgbClr val="404041"/>
                </a:solidFill>
              </a:defRPr>
            </a:lvl3pPr>
            <a:lvl4pPr indent="-342900" lvl="3" marL="1828800" rtl="0">
              <a:spcBef>
                <a:spcPts val="0"/>
              </a:spcBef>
              <a:spcAft>
                <a:spcPts val="0"/>
              </a:spcAft>
              <a:buClr>
                <a:srgbClr val="404041"/>
              </a:buClr>
              <a:buSzPts val="1800"/>
              <a:buChar char="●"/>
              <a:defRPr>
                <a:solidFill>
                  <a:srgbClr val="404041"/>
                </a:solidFill>
              </a:defRPr>
            </a:lvl4pPr>
            <a:lvl5pPr indent="-342900" lvl="4" marL="2286000" rtl="0">
              <a:spcBef>
                <a:spcPts val="0"/>
              </a:spcBef>
              <a:spcAft>
                <a:spcPts val="0"/>
              </a:spcAft>
              <a:buClr>
                <a:srgbClr val="404041"/>
              </a:buClr>
              <a:buSzPts val="1800"/>
              <a:buChar char="○"/>
              <a:defRPr>
                <a:solidFill>
                  <a:srgbClr val="404041"/>
                </a:solidFill>
              </a:defRPr>
            </a:lvl5pPr>
            <a:lvl6pPr indent="-342900" lvl="5" marL="2743200" rtl="0">
              <a:spcBef>
                <a:spcPts val="0"/>
              </a:spcBef>
              <a:spcAft>
                <a:spcPts val="0"/>
              </a:spcAft>
              <a:buClr>
                <a:srgbClr val="404041"/>
              </a:buClr>
              <a:buSzPts val="1800"/>
              <a:buChar char="■"/>
              <a:defRPr>
                <a:solidFill>
                  <a:srgbClr val="404041"/>
                </a:solidFill>
              </a:defRPr>
            </a:lvl6pPr>
            <a:lvl7pPr indent="-342900" lvl="6" marL="3200400" rtl="0">
              <a:spcBef>
                <a:spcPts val="0"/>
              </a:spcBef>
              <a:spcAft>
                <a:spcPts val="0"/>
              </a:spcAft>
              <a:buClr>
                <a:srgbClr val="404041"/>
              </a:buClr>
              <a:buSzPts val="1800"/>
              <a:buChar char="●"/>
              <a:defRPr>
                <a:solidFill>
                  <a:srgbClr val="404041"/>
                </a:solidFill>
              </a:defRPr>
            </a:lvl7pPr>
            <a:lvl8pPr indent="-342900" lvl="7" marL="3657600" rtl="0">
              <a:spcBef>
                <a:spcPts val="0"/>
              </a:spcBef>
              <a:spcAft>
                <a:spcPts val="0"/>
              </a:spcAft>
              <a:buClr>
                <a:srgbClr val="404041"/>
              </a:buClr>
              <a:buSzPts val="1800"/>
              <a:buChar char="○"/>
              <a:defRPr>
                <a:solidFill>
                  <a:srgbClr val="404041"/>
                </a:solidFill>
              </a:defRPr>
            </a:lvl8pPr>
            <a:lvl9pPr indent="-342900" lvl="8" marL="4114800" rtl="0">
              <a:spcBef>
                <a:spcPts val="0"/>
              </a:spcBef>
              <a:spcAft>
                <a:spcPts val="0"/>
              </a:spcAft>
              <a:buClr>
                <a:srgbClr val="404041"/>
              </a:buClr>
              <a:buSzPts val="1800"/>
              <a:buChar char="■"/>
              <a:defRPr>
                <a:solidFill>
                  <a:srgbClr val="404041"/>
                </a:solidFill>
              </a:defRPr>
            </a:lvl9pPr>
          </a:lstStyle>
          <a:p/>
        </p:txBody>
      </p:sp>
      <p:sp>
        <p:nvSpPr>
          <p:cNvPr id="105" name="Google Shape;105;p24"/>
          <p:cNvSpPr txBox="1"/>
          <p:nvPr>
            <p:ph idx="2" type="title"/>
          </p:nvPr>
        </p:nvSpPr>
        <p:spPr>
          <a:xfrm>
            <a:off x="6961929" y="421092"/>
            <a:ext cx="1945200" cy="2908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lt1"/>
              </a:buClr>
              <a:buSzPts val="1100"/>
              <a:buNone/>
              <a:defRPr sz="1100">
                <a:solidFill>
                  <a:schemeClr val="lt1"/>
                </a:solidFill>
              </a:defRPr>
            </a:lvl1pPr>
            <a:lvl2pPr lvl="1"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2pPr>
            <a:lvl3pPr lvl="2"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3pPr>
            <a:lvl4pPr lvl="3"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4pPr>
            <a:lvl5pPr lvl="4"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5pPr>
            <a:lvl6pPr lvl="5"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6pPr>
            <a:lvl7pPr lvl="6"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7pPr>
            <a:lvl8pPr lvl="7"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8pPr>
            <a:lvl9pPr lvl="8" rtl="0">
              <a:lnSpc>
                <a:spcPct val="100000"/>
              </a:lnSpc>
              <a:spcBef>
                <a:spcPts val="0"/>
              </a:spcBef>
              <a:spcAft>
                <a:spcPts val="0"/>
              </a:spcAft>
              <a:buClr>
                <a:schemeClr val="lt1"/>
              </a:buClr>
              <a:buSzPts val="1000"/>
              <a:buFont typeface="Open Sans"/>
              <a:buNone/>
              <a:defRPr sz="1000">
                <a:solidFill>
                  <a:schemeClr val="lt1"/>
                </a:solidFill>
                <a:latin typeface="Open Sans"/>
                <a:ea typeface="Open Sans"/>
                <a:cs typeface="Open Sans"/>
                <a:sym typeface="Open Sans"/>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with logo">
  <p:cSld name="BLANK_2">
    <p:spTree>
      <p:nvGrpSpPr>
        <p:cNvPr id="106" name="Shape 106"/>
        <p:cNvGrpSpPr/>
        <p:nvPr/>
      </p:nvGrpSpPr>
      <p:grpSpPr>
        <a:xfrm>
          <a:off x="0" y="0"/>
          <a:ext cx="0" cy="0"/>
          <a:chOff x="0" y="0"/>
          <a:chExt cx="0" cy="0"/>
        </a:xfrm>
      </p:grpSpPr>
      <p:pic>
        <p:nvPicPr>
          <p:cNvPr descr="cf-logo-v-cmyk-slide.png" id="107" name="Google Shape;107;p25"/>
          <p:cNvPicPr preferRelativeResize="0"/>
          <p:nvPr/>
        </p:nvPicPr>
        <p:blipFill>
          <a:blip r:embed="rId2">
            <a:alphaModFix/>
          </a:blip>
          <a:stretch>
            <a:fillRect/>
          </a:stretch>
        </p:blipFill>
        <p:spPr>
          <a:xfrm>
            <a:off x="545550" y="4619224"/>
            <a:ext cx="922081" cy="306128"/>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without logo">
  <p:cSld name="BLANK_1">
    <p:spTree>
      <p:nvGrpSpPr>
        <p:cNvPr id="108" name="Shape 108"/>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theme" Target="../theme/theme2.xml"/><Relationship Id="rId25" Type="http://schemas.openxmlformats.org/officeDocument/2006/relationships/slideLayout" Target="../slideLayouts/slideLayout25.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
    <p:bg>
      <p:bgPr>
        <a:solidFill>
          <a:srgbClr val="FFFFFF"/>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05978"/>
            <a:ext cx="8229600" cy="857400"/>
          </a:xfrm>
          <a:prstGeom prst="rect">
            <a:avLst/>
          </a:prstGeom>
          <a:noFill/>
          <a:ln>
            <a:noFill/>
          </a:ln>
        </p:spPr>
        <p:txBody>
          <a:bodyPr anchorCtr="0" anchor="b" bIns="91425" lIns="91425" spcFirstLastPara="1" rIns="91425" wrap="square" tIns="91425">
            <a:noAutofit/>
          </a:bodyPr>
          <a:lstStyle>
            <a:lvl1pPr lvl="0" rtl="0">
              <a:spcBef>
                <a:spcPts val="0"/>
              </a:spcBef>
              <a:spcAft>
                <a:spcPts val="0"/>
              </a:spcAft>
              <a:buClr>
                <a:srgbClr val="408BC9"/>
              </a:buClr>
              <a:buSzPts val="2900"/>
              <a:buFont typeface="Open Sans"/>
              <a:buNone/>
              <a:defRPr sz="2900">
                <a:solidFill>
                  <a:srgbClr val="408BC9"/>
                </a:solidFill>
                <a:latin typeface="Open Sans"/>
                <a:ea typeface="Open Sans"/>
                <a:cs typeface="Open Sans"/>
                <a:sym typeface="Open Sans"/>
              </a:defRPr>
            </a:lvl1pPr>
            <a:lvl2pPr lvl="1" rtl="0">
              <a:spcBef>
                <a:spcPts val="0"/>
              </a:spcBef>
              <a:spcAft>
                <a:spcPts val="0"/>
              </a:spcAft>
              <a:buClr>
                <a:srgbClr val="404041"/>
              </a:buClr>
              <a:buSzPts val="3600"/>
              <a:buNone/>
              <a:defRPr b="1" sz="3600">
                <a:solidFill>
                  <a:srgbClr val="404041"/>
                </a:solidFill>
              </a:defRPr>
            </a:lvl2pPr>
            <a:lvl3pPr lvl="2" rtl="0">
              <a:spcBef>
                <a:spcPts val="0"/>
              </a:spcBef>
              <a:spcAft>
                <a:spcPts val="0"/>
              </a:spcAft>
              <a:buClr>
                <a:srgbClr val="404041"/>
              </a:buClr>
              <a:buSzPts val="3600"/>
              <a:buNone/>
              <a:defRPr b="1" sz="3600">
                <a:solidFill>
                  <a:srgbClr val="404041"/>
                </a:solidFill>
              </a:defRPr>
            </a:lvl3pPr>
            <a:lvl4pPr lvl="3" rtl="0">
              <a:spcBef>
                <a:spcPts val="0"/>
              </a:spcBef>
              <a:spcAft>
                <a:spcPts val="0"/>
              </a:spcAft>
              <a:buClr>
                <a:srgbClr val="404041"/>
              </a:buClr>
              <a:buSzPts val="3600"/>
              <a:buNone/>
              <a:defRPr b="1" sz="3600">
                <a:solidFill>
                  <a:srgbClr val="404041"/>
                </a:solidFill>
              </a:defRPr>
            </a:lvl4pPr>
            <a:lvl5pPr lvl="4" rtl="0">
              <a:spcBef>
                <a:spcPts val="0"/>
              </a:spcBef>
              <a:spcAft>
                <a:spcPts val="0"/>
              </a:spcAft>
              <a:buClr>
                <a:srgbClr val="404041"/>
              </a:buClr>
              <a:buSzPts val="3600"/>
              <a:buNone/>
              <a:defRPr b="1" sz="3600">
                <a:solidFill>
                  <a:srgbClr val="404041"/>
                </a:solidFill>
              </a:defRPr>
            </a:lvl5pPr>
            <a:lvl6pPr lvl="5" rtl="0">
              <a:spcBef>
                <a:spcPts val="0"/>
              </a:spcBef>
              <a:spcAft>
                <a:spcPts val="0"/>
              </a:spcAft>
              <a:buClr>
                <a:srgbClr val="404041"/>
              </a:buClr>
              <a:buSzPts val="3600"/>
              <a:buNone/>
              <a:defRPr b="1" sz="3600">
                <a:solidFill>
                  <a:srgbClr val="404041"/>
                </a:solidFill>
              </a:defRPr>
            </a:lvl6pPr>
            <a:lvl7pPr lvl="6" rtl="0">
              <a:spcBef>
                <a:spcPts val="0"/>
              </a:spcBef>
              <a:spcAft>
                <a:spcPts val="0"/>
              </a:spcAft>
              <a:buClr>
                <a:srgbClr val="404041"/>
              </a:buClr>
              <a:buSzPts val="3600"/>
              <a:buNone/>
              <a:defRPr b="1" sz="3600">
                <a:solidFill>
                  <a:srgbClr val="404041"/>
                </a:solidFill>
              </a:defRPr>
            </a:lvl7pPr>
            <a:lvl8pPr lvl="7" rtl="0">
              <a:spcBef>
                <a:spcPts val="0"/>
              </a:spcBef>
              <a:spcAft>
                <a:spcPts val="0"/>
              </a:spcAft>
              <a:buClr>
                <a:srgbClr val="404041"/>
              </a:buClr>
              <a:buSzPts val="3600"/>
              <a:buNone/>
              <a:defRPr b="1" sz="3600">
                <a:solidFill>
                  <a:srgbClr val="404041"/>
                </a:solidFill>
              </a:defRPr>
            </a:lvl8pPr>
            <a:lvl9pPr lvl="8" rtl="0">
              <a:spcBef>
                <a:spcPts val="0"/>
              </a:spcBef>
              <a:spcAft>
                <a:spcPts val="0"/>
              </a:spcAft>
              <a:buClr>
                <a:srgbClr val="404041"/>
              </a:buClr>
              <a:buSzPts val="3600"/>
              <a:buNone/>
              <a:defRPr b="1" sz="3600">
                <a:solidFill>
                  <a:srgbClr val="404041"/>
                </a:solidFill>
              </a:defRPr>
            </a:lvl9pPr>
          </a:lstStyle>
          <a:p/>
        </p:txBody>
      </p:sp>
      <p:sp>
        <p:nvSpPr>
          <p:cNvPr id="7" name="Google Shape;7;p1"/>
          <p:cNvSpPr txBox="1"/>
          <p:nvPr>
            <p:ph idx="1" type="body"/>
          </p:nvPr>
        </p:nvSpPr>
        <p:spPr>
          <a:xfrm>
            <a:off x="457200" y="1200150"/>
            <a:ext cx="8229600" cy="3358500"/>
          </a:xfrm>
          <a:prstGeom prst="rect">
            <a:avLst/>
          </a:prstGeom>
          <a:noFill/>
          <a:ln>
            <a:noFill/>
          </a:ln>
        </p:spPr>
        <p:txBody>
          <a:bodyPr anchorCtr="0" anchor="t" bIns="91425" lIns="91425" spcFirstLastPara="1" rIns="91425" wrap="square" tIns="91425">
            <a:noAutofit/>
          </a:bodyPr>
          <a:lstStyle>
            <a:lvl1pPr indent="-419100" lvl="0" marL="457200" rtl="0">
              <a:spcBef>
                <a:spcPts val="600"/>
              </a:spcBef>
              <a:spcAft>
                <a:spcPts val="0"/>
              </a:spcAft>
              <a:buClr>
                <a:srgbClr val="FFFFFF"/>
              </a:buClr>
              <a:buSzPts val="3000"/>
              <a:buFont typeface="Open Sans"/>
              <a:buChar char="●"/>
              <a:defRPr sz="3000">
                <a:solidFill>
                  <a:srgbClr val="FFFFFF"/>
                </a:solidFill>
                <a:latin typeface="Open Sans"/>
                <a:ea typeface="Open Sans"/>
                <a:cs typeface="Open Sans"/>
                <a:sym typeface="Open Sans"/>
              </a:defRPr>
            </a:lvl1pPr>
            <a:lvl2pPr indent="-381000" lvl="1" marL="914400" rtl="0">
              <a:spcBef>
                <a:spcPts val="0"/>
              </a:spcBef>
              <a:spcAft>
                <a:spcPts val="0"/>
              </a:spcAft>
              <a:buClr>
                <a:srgbClr val="FFFFFF"/>
              </a:buClr>
              <a:buSzPts val="2400"/>
              <a:buFont typeface="Open Sans"/>
              <a:buChar char="○"/>
              <a:defRPr sz="2400">
                <a:solidFill>
                  <a:srgbClr val="FFFFFF"/>
                </a:solidFill>
                <a:latin typeface="Open Sans"/>
                <a:ea typeface="Open Sans"/>
                <a:cs typeface="Open Sans"/>
                <a:sym typeface="Open Sans"/>
              </a:defRPr>
            </a:lvl2pPr>
            <a:lvl3pPr indent="-381000" lvl="2" marL="1371600" rtl="0">
              <a:spcBef>
                <a:spcPts val="0"/>
              </a:spcBef>
              <a:spcAft>
                <a:spcPts val="0"/>
              </a:spcAft>
              <a:buClr>
                <a:srgbClr val="FFFFFF"/>
              </a:buClr>
              <a:buSzPts val="2400"/>
              <a:buFont typeface="Open Sans"/>
              <a:buChar char="■"/>
              <a:defRPr sz="2400">
                <a:solidFill>
                  <a:srgbClr val="FFFFFF"/>
                </a:solidFill>
                <a:latin typeface="Open Sans"/>
                <a:ea typeface="Open Sans"/>
                <a:cs typeface="Open Sans"/>
                <a:sym typeface="Open Sans"/>
              </a:defRPr>
            </a:lvl3pPr>
            <a:lvl4pPr indent="-342900" lvl="3" marL="1828800" rtl="0">
              <a:spcBef>
                <a:spcPts val="0"/>
              </a:spcBef>
              <a:spcAft>
                <a:spcPts val="0"/>
              </a:spcAft>
              <a:buClr>
                <a:srgbClr val="FFFFFF"/>
              </a:buClr>
              <a:buSzPts val="1800"/>
              <a:buFont typeface="Open Sans"/>
              <a:buChar char="●"/>
              <a:defRPr sz="1800">
                <a:solidFill>
                  <a:srgbClr val="FFFFFF"/>
                </a:solidFill>
                <a:latin typeface="Open Sans"/>
                <a:ea typeface="Open Sans"/>
                <a:cs typeface="Open Sans"/>
                <a:sym typeface="Open Sans"/>
              </a:defRPr>
            </a:lvl4pPr>
            <a:lvl5pPr indent="-342900" lvl="4" marL="2286000" rtl="0">
              <a:spcBef>
                <a:spcPts val="0"/>
              </a:spcBef>
              <a:spcAft>
                <a:spcPts val="0"/>
              </a:spcAft>
              <a:buClr>
                <a:srgbClr val="FFFFFF"/>
              </a:buClr>
              <a:buSzPts val="1800"/>
              <a:buFont typeface="Open Sans"/>
              <a:buChar char="○"/>
              <a:defRPr sz="1800">
                <a:solidFill>
                  <a:srgbClr val="FFFFFF"/>
                </a:solidFill>
                <a:latin typeface="Open Sans"/>
                <a:ea typeface="Open Sans"/>
                <a:cs typeface="Open Sans"/>
                <a:sym typeface="Open Sans"/>
              </a:defRPr>
            </a:lvl5pPr>
            <a:lvl6pPr indent="-342900" lvl="5" marL="2743200" rtl="0">
              <a:spcBef>
                <a:spcPts val="0"/>
              </a:spcBef>
              <a:spcAft>
                <a:spcPts val="0"/>
              </a:spcAft>
              <a:buClr>
                <a:srgbClr val="FFFFFF"/>
              </a:buClr>
              <a:buSzPts val="1800"/>
              <a:buFont typeface="Open Sans"/>
              <a:buChar char="■"/>
              <a:defRPr sz="1800">
                <a:solidFill>
                  <a:srgbClr val="FFFFFF"/>
                </a:solidFill>
                <a:latin typeface="Open Sans"/>
                <a:ea typeface="Open Sans"/>
                <a:cs typeface="Open Sans"/>
                <a:sym typeface="Open Sans"/>
              </a:defRPr>
            </a:lvl6pPr>
            <a:lvl7pPr indent="-342900" lvl="6" marL="3200400" rtl="0">
              <a:spcBef>
                <a:spcPts val="0"/>
              </a:spcBef>
              <a:spcAft>
                <a:spcPts val="0"/>
              </a:spcAft>
              <a:buClr>
                <a:srgbClr val="FFFFFF"/>
              </a:buClr>
              <a:buSzPts val="1800"/>
              <a:buFont typeface="Open Sans"/>
              <a:buChar char="●"/>
              <a:defRPr sz="1800">
                <a:solidFill>
                  <a:srgbClr val="FFFFFF"/>
                </a:solidFill>
                <a:latin typeface="Open Sans"/>
                <a:ea typeface="Open Sans"/>
                <a:cs typeface="Open Sans"/>
                <a:sym typeface="Open Sans"/>
              </a:defRPr>
            </a:lvl7pPr>
            <a:lvl8pPr indent="-342900" lvl="7" marL="3657600" rtl="0">
              <a:spcBef>
                <a:spcPts val="0"/>
              </a:spcBef>
              <a:spcAft>
                <a:spcPts val="0"/>
              </a:spcAft>
              <a:buClr>
                <a:srgbClr val="FFFFFF"/>
              </a:buClr>
              <a:buSzPts val="1800"/>
              <a:buFont typeface="Open Sans"/>
              <a:buChar char="○"/>
              <a:defRPr sz="1800">
                <a:solidFill>
                  <a:srgbClr val="FFFFFF"/>
                </a:solidFill>
                <a:latin typeface="Open Sans"/>
                <a:ea typeface="Open Sans"/>
                <a:cs typeface="Open Sans"/>
                <a:sym typeface="Open Sans"/>
              </a:defRPr>
            </a:lvl8pPr>
            <a:lvl9pPr indent="-342900" lvl="8" marL="4114800" rtl="0">
              <a:spcBef>
                <a:spcPts val="0"/>
              </a:spcBef>
              <a:spcAft>
                <a:spcPts val="0"/>
              </a:spcAft>
              <a:buClr>
                <a:srgbClr val="FFFFFF"/>
              </a:buClr>
              <a:buSzPts val="1800"/>
              <a:buFont typeface="Open Sans"/>
              <a:buChar char="■"/>
              <a:defRPr sz="1800">
                <a:solidFill>
                  <a:srgbClr val="FFFFFF"/>
                </a:solidFill>
                <a:latin typeface="Open Sans"/>
                <a:ea typeface="Open Sans"/>
                <a:cs typeface="Open Sans"/>
                <a:sym typeface="Open Sans"/>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xml"/><Relationship Id="rId3" Type="http://schemas.openxmlformats.org/officeDocument/2006/relationships/image" Target="../media/image11.png"/><Relationship Id="rId4" Type="http://schemas.openxmlformats.org/officeDocument/2006/relationships/image" Target="../media/image15.png"/><Relationship Id="rId5"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hyperlink" Target="https://docs.google.com/presentation/d/1420m05QANTxrCPvwsLZSHWRTvqOsxCVRzJsVp9awoFg/edit?usp=sharing"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hyperlink" Target="https://www.youtube.com/watch?v=ypWwvz5t_LE" TargetMode="External"/><Relationship Id="rId4" Type="http://schemas.openxmlformats.org/officeDocument/2006/relationships/hyperlink" Target="https://drive.google.com/file/d/0BzRE_fwreoDQcTF2WUtHRXp0ZzA/view"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6.xml"/><Relationship Id="rId3"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7.xml"/><Relationship Id="rId3"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9.xml"/><Relationship Id="rId3" Type="http://schemas.openxmlformats.org/officeDocument/2006/relationships/hyperlink" Target="https://github.com/google/cadvisor/issues/1989" TargetMode="External"/><Relationship Id="rId4" Type="http://schemas.openxmlformats.org/officeDocument/2006/relationships/image" Target="../media/image18.png"/><Relationship Id="rId5"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 Id="rId3" Type="http://schemas.openxmlformats.org/officeDocument/2006/relationships/image" Target="../media/image4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 Id="rId3" Type="http://schemas.openxmlformats.org/officeDocument/2006/relationships/image" Target="../media/image4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xml"/><Relationship Id="rId3" Type="http://schemas.openxmlformats.org/officeDocument/2006/relationships/image" Target="../media/image4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2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24.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2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22.png"/><Relationship Id="rId4" Type="http://schemas.openxmlformats.org/officeDocument/2006/relationships/image" Target="../media/image26.png"/><Relationship Id="rId5" Type="http://schemas.openxmlformats.org/officeDocument/2006/relationships/image" Target="../media/image3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3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9.xml"/><Relationship Id="rId3" Type="http://schemas.openxmlformats.org/officeDocument/2006/relationships/hyperlink" Target="https://www.autodeskresearch.com/publications/samestats" TargetMode="External"/><Relationship Id="rId4" Type="http://schemas.openxmlformats.org/officeDocument/2006/relationships/image" Target="../media/image39.gi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0.xml"/><Relationship Id="rId3" Type="http://schemas.openxmlformats.org/officeDocument/2006/relationships/hyperlink" Target="https://www.autodeskresearch.com/publications/samestats" TargetMode="External"/><Relationship Id="rId4" Type="http://schemas.openxmlformats.org/officeDocument/2006/relationships/image" Target="../media/image46.gif"/><Relationship Id="rId5" Type="http://schemas.openxmlformats.org/officeDocument/2006/relationships/image" Target="../media/image41.gi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1.xml"/><Relationship Id="rId3" Type="http://schemas.openxmlformats.org/officeDocument/2006/relationships/hyperlink" Target="https://www.slideshare.net/InfoQ/how-not-to-measure-latency-60111840" TargetMode="External"/><Relationship Id="rId4" Type="http://schemas.openxmlformats.org/officeDocument/2006/relationships/image" Target="../media/image4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hyperlink" Target="http://www.brendangregg.com/ebpf.html" TargetMode="External"/><Relationship Id="rId4" Type="http://schemas.openxmlformats.org/officeDocument/2006/relationships/hyperlink" Target="https://cilium.readthedocs.io/en/v1.1/bpf/"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4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 Id="rId3" Type="http://schemas.openxmlformats.org/officeDocument/2006/relationships/hyperlink" Target="https://github.com/cloudflare/ebpf_exporter"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 Id="rId3" Type="http://schemas.openxmlformats.org/officeDocument/2006/relationships/image" Target="../media/image3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3.xml"/><Relationship Id="rId3" Type="http://schemas.openxmlformats.org/officeDocument/2006/relationships/hyperlink" Target="https://blog.cloudflare.com/tracing-system-cpu-on-debian-stretch/"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 Id="rId3" Type="http://schemas.openxmlformats.org/officeDocument/2006/relationships/image" Target="../media/image4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5.xml"/><Relationship Id="rId3" Type="http://schemas.openxmlformats.org/officeDocument/2006/relationships/hyperlink" Target="http://www.brendangregg.com/blog/2017-05-09/cpu-utilization-is-wrong.html" TargetMode="External"/><Relationship Id="rId4" Type="http://schemas.openxmlformats.org/officeDocument/2006/relationships/image" Target="../media/image3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 Id="rId3" Type="http://schemas.openxmlformats.org/officeDocument/2006/relationships/image" Target="../media/image3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8.xml"/><Relationship Id="rId3" Type="http://schemas.openxmlformats.org/officeDocument/2006/relationships/image" Target="../media/image3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9.xml"/><Relationship Id="rId3" Type="http://schemas.openxmlformats.org/officeDocument/2006/relationships/hyperlink" Target="http://www.brendangregg.com/blog/2017-03-16/perf-sched.html" TargetMode="External"/><Relationship Id="rId4" Type="http://schemas.openxmlformats.org/officeDocument/2006/relationships/hyperlink" Target="https://www.scylladb.com/2016/06/10/read-latency-and-scylla-jmx-process/"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1.xml"/><Relationship Id="rId3" Type="http://schemas.openxmlformats.org/officeDocument/2006/relationships/image" Target="../media/image4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2.xml"/><Relationship Id="rId3" Type="http://schemas.openxmlformats.org/officeDocument/2006/relationships/hyperlink" Target="https://github.com/cloudflare/ebpf_exporter/tree/master/benchmark" TargetMode="External"/><Relationship Id="rId4" Type="http://schemas.openxmlformats.org/officeDocument/2006/relationships/hyperlink" Target="https://github.com/cloudflare/ebpf_exporter/tree/master/benchmark" TargetMode="External"/><Relationship Id="rId5" Type="http://schemas.openxmlformats.org/officeDocument/2006/relationships/image" Target="../media/image38.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4.xml"/><Relationship Id="rId3" Type="http://schemas.openxmlformats.org/officeDocument/2006/relationships/hyperlink" Target="https://github.com/cloudflare/ebpf_exporter" TargetMode="External"/><Relationship Id="rId4" Type="http://schemas.openxmlformats.org/officeDocument/2006/relationships/hyperlink" Target="https://iovisor.github.io/bcc/" TargetMode="External"/><Relationship Id="rId5" Type="http://schemas.openxmlformats.org/officeDocument/2006/relationships/hyperlink" Target="https://github.com/iovisor/bcc/blob/master/docs/reference_guide.md" TargetMode="External"/><Relationship Id="rId6" Type="http://schemas.openxmlformats.org/officeDocument/2006/relationships/hyperlink" Target="http://www.brendangregg.com/ebpf.html" TargetMode="External"/><Relationship Id="rId7" Type="http://schemas.openxmlformats.org/officeDocument/2006/relationships/hyperlink" Target="http://docs.cilium.io/en/latest/bpf/" TargetMode="External"/><Relationship Id="rId8" Type="http://schemas.openxmlformats.org/officeDocument/2006/relationships/hyperlink" Target="https://twitter.com/ibobrik"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5.xml"/><Relationship Id="rId3" Type="http://schemas.openxmlformats.org/officeDocument/2006/relationships/image" Target="../media/image44.gi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2" name="Shape 112"/>
        <p:cNvGrpSpPr/>
        <p:nvPr/>
      </p:nvGrpSpPr>
      <p:grpSpPr>
        <a:xfrm>
          <a:off x="0" y="0"/>
          <a:ext cx="0" cy="0"/>
          <a:chOff x="0" y="0"/>
          <a:chExt cx="0" cy="0"/>
        </a:xfrm>
      </p:grpSpPr>
      <p:sp>
        <p:nvSpPr>
          <p:cNvPr id="113" name="Google Shape;113;p27"/>
          <p:cNvSpPr txBox="1"/>
          <p:nvPr>
            <p:ph type="title"/>
          </p:nvPr>
        </p:nvSpPr>
        <p:spPr>
          <a:xfrm>
            <a:off x="457200" y="3179579"/>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Hidden Linux Metrics with ebpf_exporter</a:t>
            </a:r>
            <a:endParaRPr/>
          </a:p>
        </p:txBody>
      </p:sp>
      <p:sp>
        <p:nvSpPr>
          <p:cNvPr id="114" name="Google Shape;114;p27"/>
          <p:cNvSpPr txBox="1"/>
          <p:nvPr>
            <p:ph idx="1" type="subTitle"/>
          </p:nvPr>
        </p:nvSpPr>
        <p:spPr>
          <a:xfrm>
            <a:off x="482915" y="3800203"/>
            <a:ext cx="8233200" cy="667500"/>
          </a:xfrm>
          <a:prstGeom prst="rect">
            <a:avLst/>
          </a:prstGeom>
        </p:spPr>
        <p:txBody>
          <a:bodyPr anchorCtr="0" anchor="b" bIns="91425" lIns="91425" spcFirstLastPara="1" rIns="91425" wrap="square" tIns="91425">
            <a:noAutofit/>
          </a:bodyPr>
          <a:lstStyle/>
          <a:p>
            <a:pPr indent="0" lvl="0" marL="0" rtl="0" algn="l">
              <a:spcBef>
                <a:spcPts val="600"/>
              </a:spcBef>
              <a:spcAft>
                <a:spcPts val="0"/>
              </a:spcAft>
              <a:buNone/>
            </a:pPr>
            <a:r>
              <a:rPr lang="en"/>
              <a:t>Ivan Babrou</a:t>
            </a:r>
            <a:endParaRPr>
              <a:solidFill>
                <a:schemeClr val="accen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8" name="Shape 118"/>
        <p:cNvGrpSpPr/>
        <p:nvPr/>
      </p:nvGrpSpPr>
      <p:grpSpPr>
        <a:xfrm>
          <a:off x="0" y="0"/>
          <a:ext cx="0" cy="0"/>
          <a:chOff x="0" y="0"/>
          <a:chExt cx="0" cy="0"/>
        </a:xfrm>
      </p:grpSpPr>
      <p:sp>
        <p:nvSpPr>
          <p:cNvPr id="119" name="Google Shape;119;p28"/>
          <p:cNvSpPr txBox="1"/>
          <p:nvPr>
            <p:ph type="title"/>
          </p:nvPr>
        </p:nvSpPr>
        <p:spPr>
          <a:xfrm>
            <a:off x="457200" y="3179579"/>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@ibobrik</a:t>
            </a:r>
            <a:endParaRPr/>
          </a:p>
          <a:p>
            <a:pPr indent="0" lvl="0" marL="0" rtl="0" algn="l">
              <a:spcBef>
                <a:spcPts val="0"/>
              </a:spcBef>
              <a:spcAft>
                <a:spcPts val="0"/>
              </a:spcAft>
              <a:buNone/>
            </a:pPr>
            <a:r>
              <a:rPr lang="en"/>
              <a:t>Performance team @Cloudflare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3" name="Shape 123"/>
        <p:cNvGrpSpPr/>
        <p:nvPr/>
      </p:nvGrpSpPr>
      <p:grpSpPr>
        <a:xfrm>
          <a:off x="0" y="0"/>
          <a:ext cx="0" cy="0"/>
          <a:chOff x="0" y="0"/>
          <a:chExt cx="0" cy="0"/>
        </a:xfrm>
      </p:grpSpPr>
      <p:sp>
        <p:nvSpPr>
          <p:cNvPr id="124" name="Google Shape;124;p29"/>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What does Cloudflare do</a:t>
            </a:r>
            <a:endParaRPr/>
          </a:p>
        </p:txBody>
      </p:sp>
      <p:sp>
        <p:nvSpPr>
          <p:cNvPr id="125" name="Google Shape;125;p29"/>
          <p:cNvSpPr txBox="1"/>
          <p:nvPr/>
        </p:nvSpPr>
        <p:spPr>
          <a:xfrm>
            <a:off x="1335775" y="2258375"/>
            <a:ext cx="1709700" cy="1337700"/>
          </a:xfrm>
          <a:prstGeom prst="rect">
            <a:avLst/>
          </a:prstGeom>
          <a:noFill/>
          <a:ln>
            <a:noFill/>
          </a:ln>
        </p:spPr>
        <p:txBody>
          <a:bodyPr anchorCtr="0" anchor="t" bIns="91425" lIns="91425" spcFirstLastPara="1" rIns="91425" wrap="square" tIns="91425">
            <a:noAutofit/>
          </a:bodyPr>
          <a:lstStyle/>
          <a:p>
            <a:pPr indent="0" lvl="0" marL="0" rtl="0" algn="ctr">
              <a:spcBef>
                <a:spcPts val="600"/>
              </a:spcBef>
              <a:spcAft>
                <a:spcPts val="0"/>
              </a:spcAft>
              <a:buNone/>
            </a:pPr>
            <a:r>
              <a:rPr b="1" lang="en" sz="1000">
                <a:solidFill>
                  <a:srgbClr val="666666"/>
                </a:solidFill>
                <a:latin typeface="Open Sans"/>
                <a:ea typeface="Open Sans"/>
                <a:cs typeface="Open Sans"/>
                <a:sym typeface="Open Sans"/>
              </a:rPr>
              <a:t>CDN</a:t>
            </a:r>
            <a:br>
              <a:rPr lang="en" sz="1000">
                <a:solidFill>
                  <a:srgbClr val="666666"/>
                </a:solidFill>
                <a:latin typeface="Open Sans"/>
                <a:ea typeface="Open Sans"/>
                <a:cs typeface="Open Sans"/>
                <a:sym typeface="Open Sans"/>
              </a:rPr>
            </a:br>
            <a:r>
              <a:rPr lang="en" sz="1000">
                <a:solidFill>
                  <a:srgbClr val="666666"/>
                </a:solidFill>
                <a:latin typeface="Open Sans"/>
                <a:ea typeface="Open Sans"/>
                <a:cs typeface="Open Sans"/>
                <a:sym typeface="Open Sans"/>
              </a:rPr>
              <a:t>Moving content physically closer to visitors with </a:t>
            </a:r>
            <a:br>
              <a:rPr lang="en" sz="1000">
                <a:solidFill>
                  <a:srgbClr val="666666"/>
                </a:solidFill>
                <a:latin typeface="Open Sans"/>
                <a:ea typeface="Open Sans"/>
                <a:cs typeface="Open Sans"/>
                <a:sym typeface="Open Sans"/>
              </a:rPr>
            </a:br>
            <a:r>
              <a:rPr lang="en" sz="1000">
                <a:solidFill>
                  <a:srgbClr val="666666"/>
                </a:solidFill>
                <a:latin typeface="Open Sans"/>
                <a:ea typeface="Open Sans"/>
                <a:cs typeface="Open Sans"/>
                <a:sym typeface="Open Sans"/>
              </a:rPr>
              <a:t>our CDN.</a:t>
            </a:r>
            <a:endParaRPr sz="1000">
              <a:solidFill>
                <a:srgbClr val="666666"/>
              </a:solidFill>
              <a:latin typeface="Open Sans"/>
              <a:ea typeface="Open Sans"/>
              <a:cs typeface="Open Sans"/>
              <a:sym typeface="Open Sans"/>
            </a:endParaRPr>
          </a:p>
          <a:p>
            <a:pPr indent="0" lvl="0" marL="0" rtl="0" algn="ctr">
              <a:spcBef>
                <a:spcPts val="600"/>
              </a:spcBef>
              <a:spcAft>
                <a:spcPts val="0"/>
              </a:spcAft>
              <a:buNone/>
            </a:pPr>
            <a:r>
              <a:rPr lang="en" sz="1000">
                <a:solidFill>
                  <a:srgbClr val="666666"/>
                </a:solidFill>
                <a:latin typeface="Open Sans"/>
                <a:ea typeface="Open Sans"/>
                <a:cs typeface="Open Sans"/>
                <a:sym typeface="Open Sans"/>
              </a:rPr>
              <a:t>Intelligent caching</a:t>
            </a:r>
            <a:endParaRPr sz="1000">
              <a:solidFill>
                <a:srgbClr val="666666"/>
              </a:solidFill>
              <a:latin typeface="Open Sans"/>
              <a:ea typeface="Open Sans"/>
              <a:cs typeface="Open Sans"/>
              <a:sym typeface="Open Sans"/>
            </a:endParaRPr>
          </a:p>
          <a:p>
            <a:pPr indent="0" lvl="0" marL="0" rtl="0" algn="ctr">
              <a:spcBef>
                <a:spcPts val="600"/>
              </a:spcBef>
              <a:spcAft>
                <a:spcPts val="0"/>
              </a:spcAft>
              <a:buNone/>
            </a:pPr>
            <a:r>
              <a:rPr lang="en" sz="1000">
                <a:solidFill>
                  <a:srgbClr val="666666"/>
                </a:solidFill>
                <a:latin typeface="Open Sans"/>
                <a:ea typeface="Open Sans"/>
                <a:cs typeface="Open Sans"/>
                <a:sym typeface="Open Sans"/>
              </a:rPr>
              <a:t>Unlimited DDOS mitigation</a:t>
            </a:r>
            <a:endParaRPr sz="1000">
              <a:solidFill>
                <a:srgbClr val="666666"/>
              </a:solidFill>
              <a:latin typeface="Open Sans"/>
              <a:ea typeface="Open Sans"/>
              <a:cs typeface="Open Sans"/>
              <a:sym typeface="Open Sans"/>
            </a:endParaRPr>
          </a:p>
          <a:p>
            <a:pPr indent="0" lvl="0" marL="0" rtl="0" algn="ctr">
              <a:spcBef>
                <a:spcPts val="600"/>
              </a:spcBef>
              <a:spcAft>
                <a:spcPts val="0"/>
              </a:spcAft>
              <a:buNone/>
            </a:pPr>
            <a:r>
              <a:rPr lang="en" sz="1000">
                <a:solidFill>
                  <a:srgbClr val="666666"/>
                </a:solidFill>
                <a:latin typeface="Open Sans"/>
                <a:ea typeface="Open Sans"/>
                <a:cs typeface="Open Sans"/>
                <a:sym typeface="Open Sans"/>
              </a:rPr>
              <a:t>Unlimited bandwidth at flat pricing with free plans</a:t>
            </a:r>
            <a:endParaRPr sz="1000">
              <a:solidFill>
                <a:srgbClr val="666666"/>
              </a:solidFill>
              <a:latin typeface="Open Sans"/>
              <a:ea typeface="Open Sans"/>
              <a:cs typeface="Open Sans"/>
              <a:sym typeface="Open Sans"/>
            </a:endParaRPr>
          </a:p>
          <a:p>
            <a:pPr indent="0" lvl="0" marL="0" rtl="0" algn="ctr">
              <a:spcBef>
                <a:spcPts val="600"/>
              </a:spcBef>
              <a:spcAft>
                <a:spcPts val="0"/>
              </a:spcAft>
              <a:buNone/>
            </a:pPr>
            <a:r>
              <a:t/>
            </a:r>
            <a:endParaRPr sz="1000">
              <a:solidFill>
                <a:srgbClr val="666666"/>
              </a:solidFill>
              <a:latin typeface="Open Sans"/>
              <a:ea typeface="Open Sans"/>
              <a:cs typeface="Open Sans"/>
              <a:sym typeface="Open Sans"/>
            </a:endParaRPr>
          </a:p>
          <a:p>
            <a:pPr indent="0" lvl="0" marL="0" rtl="0" algn="ctr">
              <a:spcBef>
                <a:spcPts val="600"/>
              </a:spcBef>
              <a:spcAft>
                <a:spcPts val="0"/>
              </a:spcAft>
              <a:buNone/>
            </a:pPr>
            <a:r>
              <a:t/>
            </a:r>
            <a:endParaRPr sz="1000">
              <a:solidFill>
                <a:srgbClr val="666666"/>
              </a:solidFill>
              <a:latin typeface="Open Sans"/>
              <a:ea typeface="Open Sans"/>
              <a:cs typeface="Open Sans"/>
              <a:sym typeface="Open Sans"/>
            </a:endParaRPr>
          </a:p>
        </p:txBody>
      </p:sp>
      <p:sp>
        <p:nvSpPr>
          <p:cNvPr id="126" name="Google Shape;126;p29"/>
          <p:cNvSpPr txBox="1"/>
          <p:nvPr/>
        </p:nvSpPr>
        <p:spPr>
          <a:xfrm>
            <a:off x="3566550" y="2258375"/>
            <a:ext cx="1902000" cy="1063800"/>
          </a:xfrm>
          <a:prstGeom prst="rect">
            <a:avLst/>
          </a:prstGeom>
          <a:noFill/>
          <a:ln>
            <a:noFill/>
          </a:ln>
        </p:spPr>
        <p:txBody>
          <a:bodyPr anchorCtr="0" anchor="t" bIns="91425" lIns="91425" spcFirstLastPara="1" rIns="91425" wrap="square" tIns="91425">
            <a:noAutofit/>
          </a:bodyPr>
          <a:lstStyle/>
          <a:p>
            <a:pPr indent="0" lvl="0" marL="0" rtl="0" algn="ctr">
              <a:spcBef>
                <a:spcPts val="600"/>
              </a:spcBef>
              <a:spcAft>
                <a:spcPts val="0"/>
              </a:spcAft>
              <a:buNone/>
            </a:pPr>
            <a:r>
              <a:rPr b="1" lang="en" sz="1000">
                <a:solidFill>
                  <a:srgbClr val="666666"/>
                </a:solidFill>
                <a:latin typeface="Open Sans"/>
                <a:ea typeface="Open Sans"/>
                <a:cs typeface="Open Sans"/>
                <a:sym typeface="Open Sans"/>
              </a:rPr>
              <a:t>Website Optimization</a:t>
            </a:r>
            <a:br>
              <a:rPr lang="en" sz="1000">
                <a:solidFill>
                  <a:srgbClr val="666666"/>
                </a:solidFill>
                <a:latin typeface="Open Sans"/>
                <a:ea typeface="Open Sans"/>
                <a:cs typeface="Open Sans"/>
                <a:sym typeface="Open Sans"/>
              </a:rPr>
            </a:br>
            <a:r>
              <a:rPr lang="en" sz="1000">
                <a:solidFill>
                  <a:srgbClr val="666666"/>
                </a:solidFill>
                <a:latin typeface="Open Sans"/>
                <a:ea typeface="Open Sans"/>
                <a:cs typeface="Open Sans"/>
                <a:sym typeface="Open Sans"/>
              </a:rPr>
              <a:t>Making web fast and up to date for everyone.</a:t>
            </a:r>
            <a:endParaRPr sz="1000">
              <a:solidFill>
                <a:srgbClr val="666666"/>
              </a:solidFill>
              <a:latin typeface="Open Sans"/>
              <a:ea typeface="Open Sans"/>
              <a:cs typeface="Open Sans"/>
              <a:sym typeface="Open Sans"/>
            </a:endParaRPr>
          </a:p>
          <a:p>
            <a:pPr indent="0" lvl="0" marL="0" rtl="0" algn="ctr">
              <a:spcBef>
                <a:spcPts val="600"/>
              </a:spcBef>
              <a:spcAft>
                <a:spcPts val="0"/>
              </a:spcAft>
              <a:buNone/>
            </a:pPr>
            <a:r>
              <a:rPr lang="en" sz="1000">
                <a:solidFill>
                  <a:srgbClr val="666666"/>
                </a:solidFill>
                <a:latin typeface="Open Sans"/>
                <a:ea typeface="Open Sans"/>
                <a:cs typeface="Open Sans"/>
                <a:sym typeface="Open Sans"/>
              </a:rPr>
              <a:t>TLS 1.3 (with 0-RTT)</a:t>
            </a:r>
            <a:endParaRPr sz="1000">
              <a:solidFill>
                <a:srgbClr val="666666"/>
              </a:solidFill>
              <a:latin typeface="Open Sans"/>
              <a:ea typeface="Open Sans"/>
              <a:cs typeface="Open Sans"/>
              <a:sym typeface="Open Sans"/>
            </a:endParaRPr>
          </a:p>
          <a:p>
            <a:pPr indent="0" lvl="0" marL="0" rtl="0" algn="ctr">
              <a:spcBef>
                <a:spcPts val="600"/>
              </a:spcBef>
              <a:spcAft>
                <a:spcPts val="0"/>
              </a:spcAft>
              <a:buClr>
                <a:schemeClr val="dk1"/>
              </a:buClr>
              <a:buSzPts val="1100"/>
              <a:buFont typeface="Arial"/>
              <a:buNone/>
            </a:pPr>
            <a:r>
              <a:rPr lang="en" sz="1000">
                <a:solidFill>
                  <a:srgbClr val="666666"/>
                </a:solidFill>
                <a:latin typeface="Open Sans"/>
                <a:ea typeface="Open Sans"/>
                <a:cs typeface="Open Sans"/>
                <a:sym typeface="Open Sans"/>
              </a:rPr>
              <a:t>HTTP/2 + QUIC</a:t>
            </a:r>
            <a:endParaRPr sz="1000">
              <a:solidFill>
                <a:srgbClr val="666666"/>
              </a:solidFill>
              <a:latin typeface="Open Sans"/>
              <a:ea typeface="Open Sans"/>
              <a:cs typeface="Open Sans"/>
              <a:sym typeface="Open Sans"/>
            </a:endParaRPr>
          </a:p>
          <a:p>
            <a:pPr indent="0" lvl="0" marL="0" rtl="0" algn="ctr">
              <a:spcBef>
                <a:spcPts val="600"/>
              </a:spcBef>
              <a:spcAft>
                <a:spcPts val="0"/>
              </a:spcAft>
              <a:buClr>
                <a:schemeClr val="dk1"/>
              </a:buClr>
              <a:buSzPts val="1100"/>
              <a:buFont typeface="Arial"/>
              <a:buNone/>
            </a:pPr>
            <a:r>
              <a:rPr lang="en" sz="1000">
                <a:solidFill>
                  <a:srgbClr val="666666"/>
                </a:solidFill>
                <a:latin typeface="Open Sans"/>
                <a:ea typeface="Open Sans"/>
                <a:cs typeface="Open Sans"/>
                <a:sym typeface="Open Sans"/>
              </a:rPr>
              <a:t>Server push</a:t>
            </a:r>
            <a:endParaRPr sz="1000">
              <a:solidFill>
                <a:srgbClr val="666666"/>
              </a:solidFill>
              <a:latin typeface="Open Sans"/>
              <a:ea typeface="Open Sans"/>
              <a:cs typeface="Open Sans"/>
              <a:sym typeface="Open Sans"/>
            </a:endParaRPr>
          </a:p>
          <a:p>
            <a:pPr indent="0" lvl="0" marL="0" rtl="0" algn="ctr">
              <a:spcBef>
                <a:spcPts val="600"/>
              </a:spcBef>
              <a:spcAft>
                <a:spcPts val="0"/>
              </a:spcAft>
              <a:buClr>
                <a:schemeClr val="dk1"/>
              </a:buClr>
              <a:buSzPts val="1100"/>
              <a:buFont typeface="Arial"/>
              <a:buNone/>
            </a:pPr>
            <a:r>
              <a:rPr lang="en" sz="1000">
                <a:solidFill>
                  <a:srgbClr val="666666"/>
                </a:solidFill>
                <a:latin typeface="Open Sans"/>
                <a:ea typeface="Open Sans"/>
                <a:cs typeface="Open Sans"/>
                <a:sym typeface="Open Sans"/>
              </a:rPr>
              <a:t>AMP</a:t>
            </a:r>
            <a:endParaRPr sz="1000">
              <a:solidFill>
                <a:srgbClr val="666666"/>
              </a:solidFill>
              <a:latin typeface="Open Sans"/>
              <a:ea typeface="Open Sans"/>
              <a:cs typeface="Open Sans"/>
              <a:sym typeface="Open Sans"/>
            </a:endParaRPr>
          </a:p>
          <a:p>
            <a:pPr indent="0" lvl="0" marL="0" rtl="0" algn="ctr">
              <a:spcBef>
                <a:spcPts val="600"/>
              </a:spcBef>
              <a:spcAft>
                <a:spcPts val="0"/>
              </a:spcAft>
              <a:buClr>
                <a:schemeClr val="dk1"/>
              </a:buClr>
              <a:buSzPts val="1100"/>
              <a:buFont typeface="Arial"/>
              <a:buNone/>
            </a:pPr>
            <a:r>
              <a:rPr lang="en" sz="1000">
                <a:solidFill>
                  <a:srgbClr val="666666"/>
                </a:solidFill>
                <a:latin typeface="Open Sans"/>
                <a:ea typeface="Open Sans"/>
                <a:cs typeface="Open Sans"/>
                <a:sym typeface="Open Sans"/>
              </a:rPr>
              <a:t>Origin load-balancing</a:t>
            </a:r>
            <a:endParaRPr sz="1000">
              <a:solidFill>
                <a:srgbClr val="666666"/>
              </a:solidFill>
              <a:latin typeface="Open Sans"/>
              <a:ea typeface="Open Sans"/>
              <a:cs typeface="Open Sans"/>
              <a:sym typeface="Open Sans"/>
            </a:endParaRPr>
          </a:p>
          <a:p>
            <a:pPr indent="0" lvl="0" marL="0" rtl="0" algn="ctr">
              <a:spcBef>
                <a:spcPts val="600"/>
              </a:spcBef>
              <a:spcAft>
                <a:spcPts val="0"/>
              </a:spcAft>
              <a:buNone/>
            </a:pPr>
            <a:r>
              <a:rPr lang="en" sz="1000">
                <a:solidFill>
                  <a:srgbClr val="666666"/>
                </a:solidFill>
                <a:latin typeface="Open Sans"/>
                <a:ea typeface="Open Sans"/>
                <a:cs typeface="Open Sans"/>
                <a:sym typeface="Open Sans"/>
              </a:rPr>
              <a:t>Smart routing</a:t>
            </a:r>
            <a:endParaRPr sz="1000">
              <a:solidFill>
                <a:srgbClr val="666666"/>
              </a:solidFill>
              <a:latin typeface="Open Sans"/>
              <a:ea typeface="Open Sans"/>
              <a:cs typeface="Open Sans"/>
              <a:sym typeface="Open Sans"/>
            </a:endParaRPr>
          </a:p>
          <a:p>
            <a:pPr indent="0" lvl="0" marL="0" rtl="0" algn="ctr">
              <a:spcBef>
                <a:spcPts val="600"/>
              </a:spcBef>
              <a:spcAft>
                <a:spcPts val="0"/>
              </a:spcAft>
              <a:buNone/>
            </a:pPr>
            <a:r>
              <a:rPr lang="en" sz="1000">
                <a:solidFill>
                  <a:srgbClr val="666666"/>
                </a:solidFill>
                <a:latin typeface="Open Sans"/>
                <a:ea typeface="Open Sans"/>
                <a:cs typeface="Open Sans"/>
                <a:sym typeface="Open Sans"/>
              </a:rPr>
              <a:t>Workers</a:t>
            </a:r>
            <a:endParaRPr sz="1000">
              <a:solidFill>
                <a:srgbClr val="666666"/>
              </a:solidFill>
              <a:latin typeface="Open Sans"/>
              <a:ea typeface="Open Sans"/>
              <a:cs typeface="Open Sans"/>
              <a:sym typeface="Open Sans"/>
            </a:endParaRPr>
          </a:p>
          <a:p>
            <a:pPr indent="0" lvl="0" marL="0" rtl="0" algn="ctr">
              <a:spcBef>
                <a:spcPts val="600"/>
              </a:spcBef>
              <a:spcAft>
                <a:spcPts val="0"/>
              </a:spcAft>
              <a:buNone/>
            </a:pPr>
            <a:r>
              <a:rPr lang="en" sz="1000">
                <a:solidFill>
                  <a:srgbClr val="666666"/>
                </a:solidFill>
                <a:latin typeface="Open Sans"/>
                <a:ea typeface="Open Sans"/>
                <a:cs typeface="Open Sans"/>
                <a:sym typeface="Open Sans"/>
              </a:rPr>
              <a:t>Post quantum crypto</a:t>
            </a:r>
            <a:endParaRPr sz="1000">
              <a:solidFill>
                <a:srgbClr val="666666"/>
              </a:solidFill>
              <a:latin typeface="Open Sans"/>
              <a:ea typeface="Open Sans"/>
              <a:cs typeface="Open Sans"/>
              <a:sym typeface="Open Sans"/>
            </a:endParaRPr>
          </a:p>
          <a:p>
            <a:pPr indent="0" lvl="0" marL="0" rtl="0" algn="ctr">
              <a:spcBef>
                <a:spcPts val="600"/>
              </a:spcBef>
              <a:spcAft>
                <a:spcPts val="0"/>
              </a:spcAft>
              <a:buClr>
                <a:schemeClr val="dk1"/>
              </a:buClr>
              <a:buSzPts val="1100"/>
              <a:buFont typeface="Arial"/>
              <a:buNone/>
            </a:pPr>
            <a:r>
              <a:rPr lang="en" sz="1000">
                <a:solidFill>
                  <a:srgbClr val="666666"/>
                </a:solidFill>
                <a:latin typeface="Open Sans"/>
                <a:ea typeface="Open Sans"/>
                <a:cs typeface="Open Sans"/>
                <a:sym typeface="Open Sans"/>
              </a:rPr>
              <a:t>Many more</a:t>
            </a:r>
            <a:endParaRPr sz="1000">
              <a:solidFill>
                <a:srgbClr val="666666"/>
              </a:solidFill>
              <a:latin typeface="Open Sans"/>
              <a:ea typeface="Open Sans"/>
              <a:cs typeface="Open Sans"/>
              <a:sym typeface="Open Sans"/>
            </a:endParaRPr>
          </a:p>
          <a:p>
            <a:pPr indent="0" lvl="0" marL="0" rtl="0" algn="ctr">
              <a:spcBef>
                <a:spcPts val="600"/>
              </a:spcBef>
              <a:spcAft>
                <a:spcPts val="0"/>
              </a:spcAft>
              <a:buNone/>
            </a:pPr>
            <a:r>
              <a:t/>
            </a:r>
            <a:endParaRPr sz="1000">
              <a:solidFill>
                <a:srgbClr val="666666"/>
              </a:solidFill>
              <a:latin typeface="Open Sans"/>
              <a:ea typeface="Open Sans"/>
              <a:cs typeface="Open Sans"/>
              <a:sym typeface="Open Sans"/>
            </a:endParaRPr>
          </a:p>
          <a:p>
            <a:pPr indent="0" lvl="0" marL="0" rtl="0" algn="ctr">
              <a:spcBef>
                <a:spcPts val="600"/>
              </a:spcBef>
              <a:spcAft>
                <a:spcPts val="0"/>
              </a:spcAft>
              <a:buNone/>
            </a:pPr>
            <a:r>
              <a:t/>
            </a:r>
            <a:endParaRPr sz="1000">
              <a:solidFill>
                <a:srgbClr val="666666"/>
              </a:solidFill>
              <a:latin typeface="Open Sans"/>
              <a:ea typeface="Open Sans"/>
              <a:cs typeface="Open Sans"/>
              <a:sym typeface="Open Sans"/>
            </a:endParaRPr>
          </a:p>
        </p:txBody>
      </p:sp>
      <p:sp>
        <p:nvSpPr>
          <p:cNvPr id="127" name="Google Shape;127;p29"/>
          <p:cNvSpPr txBox="1"/>
          <p:nvPr/>
        </p:nvSpPr>
        <p:spPr>
          <a:xfrm>
            <a:off x="6098525" y="2258375"/>
            <a:ext cx="1709700" cy="1017900"/>
          </a:xfrm>
          <a:prstGeom prst="rect">
            <a:avLst/>
          </a:prstGeom>
          <a:noFill/>
          <a:ln>
            <a:noFill/>
          </a:ln>
        </p:spPr>
        <p:txBody>
          <a:bodyPr anchorCtr="0" anchor="t" bIns="91425" lIns="91425" spcFirstLastPara="1" rIns="91425" wrap="square" tIns="91425">
            <a:noAutofit/>
          </a:bodyPr>
          <a:lstStyle/>
          <a:p>
            <a:pPr indent="0" lvl="0" marL="0" rtl="0" algn="ctr">
              <a:spcBef>
                <a:spcPts val="600"/>
              </a:spcBef>
              <a:spcAft>
                <a:spcPts val="0"/>
              </a:spcAft>
              <a:buNone/>
            </a:pPr>
            <a:r>
              <a:rPr b="1" lang="en" sz="1000">
                <a:solidFill>
                  <a:srgbClr val="666666"/>
                </a:solidFill>
                <a:latin typeface="Open Sans"/>
                <a:ea typeface="Open Sans"/>
                <a:cs typeface="Open Sans"/>
                <a:sym typeface="Open Sans"/>
              </a:rPr>
              <a:t>DNS</a:t>
            </a:r>
            <a:br>
              <a:rPr lang="en" sz="1000">
                <a:solidFill>
                  <a:srgbClr val="666666"/>
                </a:solidFill>
                <a:latin typeface="Open Sans"/>
                <a:ea typeface="Open Sans"/>
                <a:cs typeface="Open Sans"/>
                <a:sym typeface="Open Sans"/>
              </a:rPr>
            </a:br>
            <a:r>
              <a:rPr lang="en" sz="1000">
                <a:solidFill>
                  <a:srgbClr val="666666"/>
                </a:solidFill>
                <a:latin typeface="Open Sans"/>
                <a:ea typeface="Open Sans"/>
                <a:cs typeface="Open Sans"/>
                <a:sym typeface="Open Sans"/>
              </a:rPr>
              <a:t>Cloudflare is the fastest managed DNS providers in the world. </a:t>
            </a:r>
            <a:endParaRPr sz="1000">
              <a:solidFill>
                <a:srgbClr val="666666"/>
              </a:solidFill>
              <a:latin typeface="Open Sans"/>
              <a:ea typeface="Open Sans"/>
              <a:cs typeface="Open Sans"/>
              <a:sym typeface="Open Sans"/>
            </a:endParaRPr>
          </a:p>
          <a:p>
            <a:pPr indent="0" lvl="0" marL="0" rtl="0" algn="ctr">
              <a:spcBef>
                <a:spcPts val="600"/>
              </a:spcBef>
              <a:spcAft>
                <a:spcPts val="0"/>
              </a:spcAft>
              <a:buNone/>
            </a:pPr>
            <a:r>
              <a:rPr lang="en" sz="1000">
                <a:solidFill>
                  <a:srgbClr val="666666"/>
                </a:solidFill>
                <a:latin typeface="Open Sans"/>
                <a:ea typeface="Open Sans"/>
                <a:cs typeface="Open Sans"/>
                <a:sym typeface="Open Sans"/>
              </a:rPr>
              <a:t>1.1.1.1</a:t>
            </a:r>
            <a:endParaRPr sz="1000">
              <a:solidFill>
                <a:srgbClr val="666666"/>
              </a:solidFill>
              <a:latin typeface="Open Sans"/>
              <a:ea typeface="Open Sans"/>
              <a:cs typeface="Open Sans"/>
              <a:sym typeface="Open Sans"/>
            </a:endParaRPr>
          </a:p>
          <a:p>
            <a:pPr indent="0" lvl="0" marL="0" rtl="0" algn="ctr">
              <a:spcBef>
                <a:spcPts val="600"/>
              </a:spcBef>
              <a:spcAft>
                <a:spcPts val="0"/>
              </a:spcAft>
              <a:buNone/>
            </a:pPr>
            <a:r>
              <a:rPr lang="en" sz="1000">
                <a:solidFill>
                  <a:srgbClr val="666666"/>
                </a:solidFill>
                <a:latin typeface="Open Sans"/>
                <a:ea typeface="Open Sans"/>
                <a:cs typeface="Open Sans"/>
                <a:sym typeface="Open Sans"/>
              </a:rPr>
              <a:t>2606:4700:4700::1111</a:t>
            </a:r>
            <a:endParaRPr sz="1000">
              <a:solidFill>
                <a:srgbClr val="666666"/>
              </a:solidFill>
              <a:latin typeface="Open Sans"/>
              <a:ea typeface="Open Sans"/>
              <a:cs typeface="Open Sans"/>
              <a:sym typeface="Open Sans"/>
            </a:endParaRPr>
          </a:p>
          <a:p>
            <a:pPr indent="0" lvl="0" marL="0" rtl="0" algn="ctr">
              <a:spcBef>
                <a:spcPts val="600"/>
              </a:spcBef>
              <a:spcAft>
                <a:spcPts val="0"/>
              </a:spcAft>
              <a:buNone/>
            </a:pPr>
            <a:r>
              <a:rPr lang="en" sz="1000">
                <a:solidFill>
                  <a:srgbClr val="666666"/>
                </a:solidFill>
                <a:latin typeface="Open Sans"/>
                <a:ea typeface="Open Sans"/>
                <a:cs typeface="Open Sans"/>
                <a:sym typeface="Open Sans"/>
              </a:rPr>
              <a:t>DNS over TLS</a:t>
            </a:r>
            <a:endParaRPr sz="1000">
              <a:solidFill>
                <a:srgbClr val="666666"/>
              </a:solidFill>
              <a:latin typeface="Open Sans"/>
              <a:ea typeface="Open Sans"/>
              <a:cs typeface="Open Sans"/>
              <a:sym typeface="Open Sans"/>
            </a:endParaRPr>
          </a:p>
          <a:p>
            <a:pPr indent="0" lvl="0" marL="0" rtl="0" algn="l">
              <a:spcBef>
                <a:spcPts val="600"/>
              </a:spcBef>
              <a:spcAft>
                <a:spcPts val="0"/>
              </a:spcAft>
              <a:buNone/>
            </a:pPr>
            <a:r>
              <a:t/>
            </a:r>
            <a:endParaRPr sz="1000">
              <a:solidFill>
                <a:srgbClr val="666666"/>
              </a:solidFill>
              <a:latin typeface="Open Sans"/>
              <a:ea typeface="Open Sans"/>
              <a:cs typeface="Open Sans"/>
              <a:sym typeface="Open Sans"/>
            </a:endParaRPr>
          </a:p>
        </p:txBody>
      </p:sp>
      <p:pic>
        <p:nvPicPr>
          <p:cNvPr id="128" name="Google Shape;128;p29"/>
          <p:cNvPicPr preferRelativeResize="0"/>
          <p:nvPr/>
        </p:nvPicPr>
        <p:blipFill>
          <a:blip r:embed="rId3">
            <a:alphaModFix/>
          </a:blip>
          <a:stretch>
            <a:fillRect/>
          </a:stretch>
        </p:blipFill>
        <p:spPr>
          <a:xfrm>
            <a:off x="1909150" y="1723024"/>
            <a:ext cx="562949" cy="562950"/>
          </a:xfrm>
          <a:prstGeom prst="rect">
            <a:avLst/>
          </a:prstGeom>
          <a:noFill/>
          <a:ln>
            <a:noFill/>
          </a:ln>
        </p:spPr>
      </p:pic>
      <p:pic>
        <p:nvPicPr>
          <p:cNvPr id="129" name="Google Shape;129;p29"/>
          <p:cNvPicPr preferRelativeResize="0"/>
          <p:nvPr/>
        </p:nvPicPr>
        <p:blipFill>
          <a:blip r:embed="rId4">
            <a:alphaModFix/>
          </a:blip>
          <a:stretch>
            <a:fillRect/>
          </a:stretch>
        </p:blipFill>
        <p:spPr>
          <a:xfrm>
            <a:off x="6670215" y="1723024"/>
            <a:ext cx="566320" cy="562950"/>
          </a:xfrm>
          <a:prstGeom prst="rect">
            <a:avLst/>
          </a:prstGeom>
          <a:noFill/>
          <a:ln>
            <a:noFill/>
          </a:ln>
        </p:spPr>
      </p:pic>
      <p:pic>
        <p:nvPicPr>
          <p:cNvPr id="130" name="Google Shape;130;p29"/>
          <p:cNvPicPr preferRelativeResize="0"/>
          <p:nvPr/>
        </p:nvPicPr>
        <p:blipFill>
          <a:blip r:embed="rId5">
            <a:alphaModFix/>
          </a:blip>
          <a:stretch>
            <a:fillRect/>
          </a:stretch>
        </p:blipFill>
        <p:spPr>
          <a:xfrm>
            <a:off x="4236075" y="1723024"/>
            <a:ext cx="562949" cy="5629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4" name="Shape 134"/>
        <p:cNvGrpSpPr/>
        <p:nvPr/>
      </p:nvGrpSpPr>
      <p:grpSpPr>
        <a:xfrm>
          <a:off x="0" y="0"/>
          <a:ext cx="0" cy="0"/>
          <a:chOff x="0" y="0"/>
          <a:chExt cx="0" cy="0"/>
        </a:xfrm>
      </p:grpSpPr>
      <p:sp>
        <p:nvSpPr>
          <p:cNvPr id="135" name="Google Shape;135;p30"/>
          <p:cNvSpPr txBox="1"/>
          <p:nvPr>
            <p:ph type="title"/>
          </p:nvPr>
        </p:nvSpPr>
        <p:spPr>
          <a:xfrm>
            <a:off x="457200" y="3179579"/>
            <a:ext cx="8229600" cy="857400"/>
          </a:xfrm>
          <a:prstGeom prst="rect">
            <a:avLst/>
          </a:prstGeom>
        </p:spPr>
        <p:txBody>
          <a:bodyPr anchorCtr="0" anchor="b" bIns="91425" lIns="91425" spcFirstLastPara="1" rIns="91425" wrap="square" tIns="91425">
            <a:noAutofit/>
          </a:bodyPr>
          <a:lstStyle/>
          <a:p>
            <a:pPr indent="0" lvl="0" marL="0" rtl="0" algn="l">
              <a:spcBef>
                <a:spcPts val="600"/>
              </a:spcBef>
              <a:spcAft>
                <a:spcPts val="0"/>
              </a:spcAft>
              <a:buClr>
                <a:schemeClr val="dk1"/>
              </a:buClr>
              <a:buSzPts val="1100"/>
              <a:buFont typeface="Arial"/>
              <a:buNone/>
            </a:pPr>
            <a:r>
              <a:t/>
            </a:r>
            <a:endParaRPr/>
          </a:p>
          <a:p>
            <a:pPr indent="0" lvl="0" marL="0" rtl="0" algn="l">
              <a:spcBef>
                <a:spcPts val="0"/>
              </a:spcBef>
              <a:spcAft>
                <a:spcPts val="0"/>
              </a:spcAft>
              <a:buNone/>
            </a:pPr>
            <a:r>
              <a:rPr lang="en" u="sng">
                <a:hlinkClick r:id="rId3"/>
              </a:rPr>
              <a:t>Link to slides with speaker notes</a:t>
            </a:r>
            <a:endParaRPr/>
          </a:p>
          <a:p>
            <a:pPr indent="0" lvl="0" marL="0" rtl="0" algn="l">
              <a:spcBef>
                <a:spcPts val="0"/>
              </a:spcBef>
              <a:spcAft>
                <a:spcPts val="0"/>
              </a:spcAft>
              <a:buClr>
                <a:srgbClr val="000000"/>
              </a:buClr>
              <a:buSzPts val="1100"/>
              <a:buFont typeface="Arial"/>
              <a:buNone/>
            </a:pPr>
            <a:r>
              <a:rPr lang="en" sz="1200"/>
              <a:t>Slideshare doesn’t allow links on the first 3 slides</a:t>
            </a:r>
            <a:endParaRPr sz="12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9" name="Shape 139"/>
        <p:cNvGrpSpPr/>
        <p:nvPr/>
      </p:nvGrpSpPr>
      <p:grpSpPr>
        <a:xfrm>
          <a:off x="0" y="0"/>
          <a:ext cx="0" cy="0"/>
          <a:chOff x="0" y="0"/>
          <a:chExt cx="0" cy="0"/>
        </a:xfrm>
      </p:grpSpPr>
      <p:sp>
        <p:nvSpPr>
          <p:cNvPr id="140" name="Google Shape;140;p31"/>
          <p:cNvSpPr txBox="1"/>
          <p:nvPr>
            <p:ph type="title"/>
          </p:nvPr>
        </p:nvSpPr>
        <p:spPr>
          <a:xfrm>
            <a:off x="457200" y="2396219"/>
            <a:ext cx="8229600" cy="2250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sz="1800"/>
          </a:p>
          <a:p>
            <a:pPr indent="0" lvl="0" marL="0" rtl="0" algn="l">
              <a:spcBef>
                <a:spcPts val="0"/>
              </a:spcBef>
              <a:spcAft>
                <a:spcPts val="0"/>
              </a:spcAft>
              <a:buClr>
                <a:schemeClr val="dk1"/>
              </a:buClr>
              <a:buSzPts val="1100"/>
              <a:buFont typeface="Arial"/>
              <a:buNone/>
            </a:pPr>
            <a:r>
              <a:rPr lang="en"/>
              <a:t>Monitoring Cloudflare's planet-scale</a:t>
            </a:r>
            <a:endParaRPr/>
          </a:p>
          <a:p>
            <a:pPr indent="0" lvl="0" marL="0" rtl="0" algn="l">
              <a:spcBef>
                <a:spcPts val="0"/>
              </a:spcBef>
              <a:spcAft>
                <a:spcPts val="0"/>
              </a:spcAft>
              <a:buNone/>
            </a:pPr>
            <a:r>
              <a:rPr lang="en"/>
              <a:t>edge network with Prometheus</a:t>
            </a:r>
            <a:endParaRPr/>
          </a:p>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rPr lang="en" sz="1200"/>
              <a:t>Matt Bostock from Cloudflare was here last year talking about how we use Prometheus at Cloudflare.</a:t>
            </a:r>
            <a:endParaRPr sz="1200"/>
          </a:p>
          <a:p>
            <a:pPr indent="0" lvl="0" marL="0" rtl="0" algn="l">
              <a:lnSpc>
                <a:spcPct val="115000"/>
              </a:lnSpc>
              <a:spcBef>
                <a:spcPts val="0"/>
              </a:spcBef>
              <a:spcAft>
                <a:spcPts val="0"/>
              </a:spcAft>
              <a:buNone/>
            </a:pPr>
            <a:r>
              <a:rPr lang="en" sz="1200"/>
              <a:t>Check out </a:t>
            </a:r>
            <a:r>
              <a:rPr lang="en" sz="1200" u="sng">
                <a:hlinkClick r:id="rId3"/>
              </a:rPr>
              <a:t>video</a:t>
            </a:r>
            <a:r>
              <a:rPr lang="en" sz="1200"/>
              <a:t> and </a:t>
            </a:r>
            <a:r>
              <a:rPr lang="en" sz="1200" u="sng">
                <a:hlinkClick r:id="rId4"/>
              </a:rPr>
              <a:t>slides</a:t>
            </a:r>
            <a:r>
              <a:rPr lang="en" sz="1200"/>
              <a:t> for his presentation.</a:t>
            </a:r>
            <a:endParaRPr sz="1200"/>
          </a:p>
          <a:p>
            <a:pPr indent="0" lvl="0" marL="0" rtl="0" algn="l">
              <a:spcBef>
                <a:spcPts val="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4" name="Shape 144"/>
        <p:cNvGrpSpPr/>
        <p:nvPr/>
      </p:nvGrpSpPr>
      <p:grpSpPr>
        <a:xfrm>
          <a:off x="0" y="0"/>
          <a:ext cx="0" cy="0"/>
          <a:chOff x="0" y="0"/>
          <a:chExt cx="0" cy="0"/>
        </a:xfrm>
      </p:grpSpPr>
      <p:pic>
        <p:nvPicPr>
          <p:cNvPr id="145" name="Google Shape;145;p32"/>
          <p:cNvPicPr preferRelativeResize="0"/>
          <p:nvPr/>
        </p:nvPicPr>
        <p:blipFill>
          <a:blip r:embed="rId3">
            <a:alphaModFix/>
          </a:blip>
          <a:stretch>
            <a:fillRect/>
          </a:stretch>
        </p:blipFill>
        <p:spPr>
          <a:xfrm>
            <a:off x="1027100" y="937425"/>
            <a:ext cx="6327799" cy="3421050"/>
          </a:xfrm>
          <a:prstGeom prst="rect">
            <a:avLst/>
          </a:prstGeom>
          <a:noFill/>
          <a:ln>
            <a:noFill/>
          </a:ln>
        </p:spPr>
      </p:pic>
      <p:sp>
        <p:nvSpPr>
          <p:cNvPr id="146" name="Google Shape;146;p32"/>
          <p:cNvSpPr txBox="1"/>
          <p:nvPr/>
        </p:nvSpPr>
        <p:spPr>
          <a:xfrm>
            <a:off x="7115575" y="2512347"/>
            <a:ext cx="1428000" cy="7539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sz="3200" strike="sngStrike">
                <a:solidFill>
                  <a:srgbClr val="808285"/>
                </a:solidFill>
                <a:latin typeface="Open Sans"/>
                <a:ea typeface="Open Sans"/>
                <a:cs typeface="Open Sans"/>
                <a:sym typeface="Open Sans"/>
              </a:rPr>
              <a:t>100+</a:t>
            </a:r>
            <a:endParaRPr b="1" sz="3200" strike="sngStrike">
              <a:solidFill>
                <a:srgbClr val="808285"/>
              </a:solidFill>
              <a:latin typeface="Open Sans"/>
              <a:ea typeface="Open Sans"/>
              <a:cs typeface="Open Sans"/>
              <a:sym typeface="Open Sans"/>
            </a:endParaRPr>
          </a:p>
        </p:txBody>
      </p:sp>
      <p:sp>
        <p:nvSpPr>
          <p:cNvPr id="147" name="Google Shape;147;p32"/>
          <p:cNvSpPr txBox="1"/>
          <p:nvPr/>
        </p:nvSpPr>
        <p:spPr>
          <a:xfrm>
            <a:off x="6694375" y="3098554"/>
            <a:ext cx="2270400" cy="3654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1100">
                <a:solidFill>
                  <a:srgbClr val="808285"/>
                </a:solidFill>
                <a:latin typeface="Open Sans"/>
                <a:ea typeface="Open Sans"/>
                <a:cs typeface="Open Sans"/>
                <a:sym typeface="Open Sans"/>
              </a:rPr>
              <a:t>Data centers globally</a:t>
            </a:r>
            <a:endParaRPr sz="1100">
              <a:solidFill>
                <a:srgbClr val="808285"/>
              </a:solidFill>
              <a:latin typeface="Open Sans"/>
              <a:ea typeface="Open Sans"/>
              <a:cs typeface="Open Sans"/>
              <a:sym typeface="Open Sans"/>
            </a:endParaRPr>
          </a:p>
        </p:txBody>
      </p:sp>
      <p:sp>
        <p:nvSpPr>
          <p:cNvPr id="148" name="Google Shape;148;p32"/>
          <p:cNvSpPr txBox="1"/>
          <p:nvPr/>
        </p:nvSpPr>
        <p:spPr>
          <a:xfrm>
            <a:off x="1021310" y="3591702"/>
            <a:ext cx="1428000" cy="6627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sz="3200" strike="sngStrike">
                <a:solidFill>
                  <a:srgbClr val="808285"/>
                </a:solidFill>
                <a:latin typeface="Open Sans"/>
                <a:ea typeface="Open Sans"/>
                <a:cs typeface="Open Sans"/>
                <a:sym typeface="Open Sans"/>
              </a:rPr>
              <a:t>1.2M</a:t>
            </a:r>
            <a:endParaRPr b="1" sz="3200" strike="sngStrike">
              <a:solidFill>
                <a:srgbClr val="808285"/>
              </a:solidFill>
              <a:latin typeface="Open Sans"/>
              <a:ea typeface="Open Sans"/>
              <a:cs typeface="Open Sans"/>
              <a:sym typeface="Open Sans"/>
            </a:endParaRPr>
          </a:p>
        </p:txBody>
      </p:sp>
      <p:sp>
        <p:nvSpPr>
          <p:cNvPr id="149" name="Google Shape;149;p32"/>
          <p:cNvSpPr txBox="1"/>
          <p:nvPr/>
        </p:nvSpPr>
        <p:spPr>
          <a:xfrm>
            <a:off x="525350" y="3958898"/>
            <a:ext cx="2369100" cy="4692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1100">
                <a:solidFill>
                  <a:srgbClr val="808285"/>
                </a:solidFill>
                <a:latin typeface="Open Sans"/>
                <a:ea typeface="Open Sans"/>
                <a:cs typeface="Open Sans"/>
                <a:sym typeface="Open Sans"/>
              </a:rPr>
              <a:t>DNS requests/s</a:t>
            </a:r>
            <a:endParaRPr sz="1100">
              <a:solidFill>
                <a:srgbClr val="808285"/>
              </a:solidFill>
              <a:latin typeface="Open Sans"/>
              <a:ea typeface="Open Sans"/>
              <a:cs typeface="Open Sans"/>
              <a:sym typeface="Open Sans"/>
            </a:endParaRPr>
          </a:p>
        </p:txBody>
      </p:sp>
      <p:sp>
        <p:nvSpPr>
          <p:cNvPr id="150" name="Google Shape;150;p32"/>
          <p:cNvSpPr txBox="1"/>
          <p:nvPr/>
        </p:nvSpPr>
        <p:spPr>
          <a:xfrm>
            <a:off x="459075" y="1944050"/>
            <a:ext cx="1574700" cy="7974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sz="3200">
                <a:solidFill>
                  <a:srgbClr val="808285"/>
                </a:solidFill>
                <a:latin typeface="Open Sans"/>
                <a:ea typeface="Open Sans"/>
                <a:cs typeface="Open Sans"/>
                <a:sym typeface="Open Sans"/>
              </a:rPr>
              <a:t>10%</a:t>
            </a:r>
            <a:endParaRPr b="1" sz="3200">
              <a:solidFill>
                <a:srgbClr val="808285"/>
              </a:solidFill>
              <a:latin typeface="Open Sans"/>
              <a:ea typeface="Open Sans"/>
              <a:cs typeface="Open Sans"/>
              <a:sym typeface="Open Sans"/>
            </a:endParaRPr>
          </a:p>
        </p:txBody>
      </p:sp>
      <p:sp>
        <p:nvSpPr>
          <p:cNvPr id="151" name="Google Shape;151;p32"/>
          <p:cNvSpPr txBox="1"/>
          <p:nvPr/>
        </p:nvSpPr>
        <p:spPr>
          <a:xfrm>
            <a:off x="282674" y="2588450"/>
            <a:ext cx="1927500" cy="5178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1100">
                <a:solidFill>
                  <a:srgbClr val="808285"/>
                </a:solidFill>
                <a:latin typeface="Open Sans"/>
                <a:ea typeface="Open Sans"/>
                <a:cs typeface="Open Sans"/>
                <a:sym typeface="Open Sans"/>
              </a:rPr>
              <a:t>Internet requests</a:t>
            </a:r>
            <a:br>
              <a:rPr lang="en" sz="1100">
                <a:solidFill>
                  <a:srgbClr val="808285"/>
                </a:solidFill>
                <a:latin typeface="Open Sans"/>
                <a:ea typeface="Open Sans"/>
                <a:cs typeface="Open Sans"/>
                <a:sym typeface="Open Sans"/>
              </a:rPr>
            </a:br>
            <a:r>
              <a:rPr lang="en" sz="1100">
                <a:solidFill>
                  <a:srgbClr val="808285"/>
                </a:solidFill>
                <a:latin typeface="Open Sans"/>
                <a:ea typeface="Open Sans"/>
                <a:cs typeface="Open Sans"/>
                <a:sym typeface="Open Sans"/>
              </a:rPr>
              <a:t>everyday</a:t>
            </a:r>
            <a:endParaRPr sz="1100">
              <a:solidFill>
                <a:srgbClr val="808285"/>
              </a:solidFill>
              <a:latin typeface="Open Sans"/>
              <a:ea typeface="Open Sans"/>
              <a:cs typeface="Open Sans"/>
              <a:sym typeface="Open Sans"/>
            </a:endParaRPr>
          </a:p>
        </p:txBody>
      </p:sp>
      <p:sp>
        <p:nvSpPr>
          <p:cNvPr id="152" name="Google Shape;152;p32"/>
          <p:cNvSpPr txBox="1"/>
          <p:nvPr/>
        </p:nvSpPr>
        <p:spPr>
          <a:xfrm>
            <a:off x="6738349" y="977200"/>
            <a:ext cx="1927500" cy="6261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sz="3200" strike="sngStrike">
                <a:solidFill>
                  <a:srgbClr val="808285"/>
                </a:solidFill>
                <a:latin typeface="Open Sans"/>
                <a:ea typeface="Open Sans"/>
                <a:cs typeface="Open Sans"/>
                <a:sym typeface="Open Sans"/>
              </a:rPr>
              <a:t>5M</a:t>
            </a:r>
            <a:endParaRPr b="1" sz="3200" strike="sngStrike">
              <a:solidFill>
                <a:srgbClr val="808285"/>
              </a:solidFill>
              <a:latin typeface="Open Sans"/>
              <a:ea typeface="Open Sans"/>
              <a:cs typeface="Open Sans"/>
              <a:sym typeface="Open Sans"/>
            </a:endParaRPr>
          </a:p>
        </p:txBody>
      </p:sp>
      <p:sp>
        <p:nvSpPr>
          <p:cNvPr id="153" name="Google Shape;153;p32"/>
          <p:cNvSpPr txBox="1"/>
          <p:nvPr/>
        </p:nvSpPr>
        <p:spPr>
          <a:xfrm>
            <a:off x="6719906" y="1410648"/>
            <a:ext cx="2059200" cy="3987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1100">
                <a:solidFill>
                  <a:srgbClr val="808285"/>
                </a:solidFill>
                <a:latin typeface="Open Sans"/>
                <a:ea typeface="Open Sans"/>
                <a:cs typeface="Open Sans"/>
                <a:sym typeface="Open Sans"/>
              </a:rPr>
              <a:t>HTTP r</a:t>
            </a:r>
            <a:r>
              <a:rPr lang="en" sz="1100">
                <a:solidFill>
                  <a:srgbClr val="808285"/>
                </a:solidFill>
                <a:latin typeface="Open Sans"/>
                <a:ea typeface="Open Sans"/>
                <a:cs typeface="Open Sans"/>
                <a:sym typeface="Open Sans"/>
              </a:rPr>
              <a:t>equests/second</a:t>
            </a:r>
            <a:endParaRPr sz="1100">
              <a:solidFill>
                <a:srgbClr val="808285"/>
              </a:solidFill>
              <a:latin typeface="Open Sans"/>
              <a:ea typeface="Open Sans"/>
              <a:cs typeface="Open Sans"/>
              <a:sym typeface="Open Sans"/>
            </a:endParaRPr>
          </a:p>
        </p:txBody>
      </p:sp>
      <p:sp>
        <p:nvSpPr>
          <p:cNvPr id="154" name="Google Shape;154;p32"/>
          <p:cNvSpPr txBox="1"/>
          <p:nvPr/>
        </p:nvSpPr>
        <p:spPr>
          <a:xfrm>
            <a:off x="3677350" y="4516425"/>
            <a:ext cx="1651800" cy="3654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1100">
                <a:solidFill>
                  <a:srgbClr val="808285"/>
                </a:solidFill>
                <a:latin typeface="Open Sans"/>
                <a:ea typeface="Open Sans"/>
                <a:cs typeface="Open Sans"/>
                <a:sym typeface="Open Sans"/>
              </a:rPr>
              <a:t>W</a:t>
            </a:r>
            <a:r>
              <a:rPr lang="en" sz="1100">
                <a:solidFill>
                  <a:srgbClr val="808285"/>
                </a:solidFill>
                <a:latin typeface="Open Sans"/>
                <a:ea typeface="Open Sans"/>
                <a:cs typeface="Open Sans"/>
                <a:sym typeface="Open Sans"/>
              </a:rPr>
              <a:t>ebsites, apps &amp; APIs in 150 countries</a:t>
            </a:r>
            <a:endParaRPr sz="1100">
              <a:solidFill>
                <a:srgbClr val="808285"/>
              </a:solidFill>
              <a:latin typeface="Open Sans"/>
              <a:ea typeface="Open Sans"/>
              <a:cs typeface="Open Sans"/>
              <a:sym typeface="Open Sans"/>
            </a:endParaRPr>
          </a:p>
        </p:txBody>
      </p:sp>
      <p:sp>
        <p:nvSpPr>
          <p:cNvPr id="155" name="Google Shape;155;p32"/>
          <p:cNvSpPr txBox="1"/>
          <p:nvPr/>
        </p:nvSpPr>
        <p:spPr>
          <a:xfrm>
            <a:off x="3857250" y="3779122"/>
            <a:ext cx="1428000" cy="7539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sz="3200" strike="sngStrike">
                <a:solidFill>
                  <a:srgbClr val="808285"/>
                </a:solidFill>
                <a:latin typeface="Open Sans"/>
                <a:ea typeface="Open Sans"/>
                <a:cs typeface="Open Sans"/>
                <a:sym typeface="Open Sans"/>
              </a:rPr>
              <a:t>6M+</a:t>
            </a:r>
            <a:endParaRPr b="1" sz="3200" strike="sngStrike">
              <a:solidFill>
                <a:srgbClr val="808285"/>
              </a:solidFill>
              <a:latin typeface="Open Sans"/>
              <a:ea typeface="Open Sans"/>
              <a:cs typeface="Open Sans"/>
              <a:sym typeface="Open Sans"/>
            </a:endParaRPr>
          </a:p>
        </p:txBody>
      </p:sp>
      <p:sp>
        <p:nvSpPr>
          <p:cNvPr id="156" name="Google Shape;156;p32"/>
          <p:cNvSpPr txBox="1"/>
          <p:nvPr/>
        </p:nvSpPr>
        <p:spPr>
          <a:xfrm>
            <a:off x="287950" y="105301"/>
            <a:ext cx="8229600" cy="5451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2400">
                <a:solidFill>
                  <a:srgbClr val="666666"/>
                </a:solidFill>
                <a:latin typeface="Open Sans"/>
                <a:ea typeface="Open Sans"/>
                <a:cs typeface="Open Sans"/>
                <a:sym typeface="Open Sans"/>
              </a:rPr>
              <a:t>Cloudflare’s anycast network</a:t>
            </a:r>
            <a:endParaRPr sz="2400">
              <a:solidFill>
                <a:srgbClr val="666666"/>
              </a:solidFill>
              <a:latin typeface="Open Sans"/>
              <a:ea typeface="Open Sans"/>
              <a:cs typeface="Open Sans"/>
              <a:sym typeface="Open Sans"/>
            </a:endParaRPr>
          </a:p>
        </p:txBody>
      </p:sp>
      <p:sp>
        <p:nvSpPr>
          <p:cNvPr id="157" name="Google Shape;157;p32"/>
          <p:cNvSpPr txBox="1"/>
          <p:nvPr/>
        </p:nvSpPr>
        <p:spPr>
          <a:xfrm>
            <a:off x="459085" y="3266252"/>
            <a:ext cx="1428000" cy="6627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sz="3200">
                <a:solidFill>
                  <a:schemeClr val="accent1"/>
                </a:solidFill>
                <a:latin typeface="Open Sans"/>
                <a:ea typeface="Open Sans"/>
                <a:cs typeface="Open Sans"/>
                <a:sym typeface="Open Sans"/>
              </a:rPr>
              <a:t>2</a:t>
            </a:r>
            <a:r>
              <a:rPr b="1" lang="en" sz="3200">
                <a:solidFill>
                  <a:schemeClr val="accent1"/>
                </a:solidFill>
                <a:latin typeface="Open Sans"/>
                <a:ea typeface="Open Sans"/>
                <a:cs typeface="Open Sans"/>
                <a:sym typeface="Open Sans"/>
              </a:rPr>
              <a:t>.5M</a:t>
            </a:r>
            <a:endParaRPr b="1" sz="3200">
              <a:solidFill>
                <a:schemeClr val="accent1"/>
              </a:solidFill>
              <a:latin typeface="Open Sans"/>
              <a:ea typeface="Open Sans"/>
              <a:cs typeface="Open Sans"/>
              <a:sym typeface="Open Sans"/>
            </a:endParaRPr>
          </a:p>
        </p:txBody>
      </p:sp>
      <p:sp>
        <p:nvSpPr>
          <p:cNvPr id="158" name="Google Shape;158;p32"/>
          <p:cNvSpPr txBox="1"/>
          <p:nvPr/>
        </p:nvSpPr>
        <p:spPr>
          <a:xfrm>
            <a:off x="6460735" y="547452"/>
            <a:ext cx="1428000" cy="6627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sz="3200">
                <a:solidFill>
                  <a:schemeClr val="accent1"/>
                </a:solidFill>
                <a:latin typeface="Open Sans"/>
                <a:ea typeface="Open Sans"/>
                <a:cs typeface="Open Sans"/>
                <a:sym typeface="Open Sans"/>
              </a:rPr>
              <a:t>10</a:t>
            </a:r>
            <a:r>
              <a:rPr b="1" lang="en" sz="3200">
                <a:solidFill>
                  <a:schemeClr val="accent1"/>
                </a:solidFill>
                <a:latin typeface="Open Sans"/>
                <a:ea typeface="Open Sans"/>
                <a:cs typeface="Open Sans"/>
                <a:sym typeface="Open Sans"/>
              </a:rPr>
              <a:t>M</a:t>
            </a:r>
            <a:endParaRPr b="1" sz="3200">
              <a:solidFill>
                <a:schemeClr val="accent1"/>
              </a:solidFill>
              <a:latin typeface="Open Sans"/>
              <a:ea typeface="Open Sans"/>
              <a:cs typeface="Open Sans"/>
              <a:sym typeface="Open Sans"/>
            </a:endParaRPr>
          </a:p>
        </p:txBody>
      </p:sp>
      <p:sp>
        <p:nvSpPr>
          <p:cNvPr id="159" name="Google Shape;159;p32"/>
          <p:cNvSpPr txBox="1"/>
          <p:nvPr/>
        </p:nvSpPr>
        <p:spPr>
          <a:xfrm>
            <a:off x="6524285" y="2240402"/>
            <a:ext cx="1428000" cy="6627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sz="3200">
                <a:solidFill>
                  <a:schemeClr val="accent1"/>
                </a:solidFill>
                <a:latin typeface="Open Sans"/>
                <a:ea typeface="Open Sans"/>
                <a:cs typeface="Open Sans"/>
                <a:sym typeface="Open Sans"/>
              </a:rPr>
              <a:t>150+</a:t>
            </a:r>
            <a:endParaRPr b="1" sz="3200">
              <a:solidFill>
                <a:schemeClr val="accent1"/>
              </a:solidFill>
              <a:latin typeface="Open Sans"/>
              <a:ea typeface="Open Sans"/>
              <a:cs typeface="Open Sans"/>
              <a:sym typeface="Open Sans"/>
            </a:endParaRPr>
          </a:p>
        </p:txBody>
      </p:sp>
      <p:sp>
        <p:nvSpPr>
          <p:cNvPr id="160" name="Google Shape;160;p32"/>
          <p:cNvSpPr txBox="1"/>
          <p:nvPr/>
        </p:nvSpPr>
        <p:spPr>
          <a:xfrm>
            <a:off x="3167760" y="3526177"/>
            <a:ext cx="1428000" cy="6627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sz="3200">
                <a:solidFill>
                  <a:schemeClr val="accent1"/>
                </a:solidFill>
                <a:latin typeface="Open Sans"/>
                <a:ea typeface="Open Sans"/>
                <a:cs typeface="Open Sans"/>
                <a:sym typeface="Open Sans"/>
              </a:rPr>
              <a:t>10M+</a:t>
            </a:r>
            <a:endParaRPr b="1" sz="3200">
              <a:solidFill>
                <a:schemeClr val="accent1"/>
              </a:solidFill>
              <a:latin typeface="Open Sans"/>
              <a:ea typeface="Open Sans"/>
              <a:cs typeface="Open Sans"/>
              <a:sym typeface="Open San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4" name="Shape 164"/>
        <p:cNvGrpSpPr/>
        <p:nvPr/>
      </p:nvGrpSpPr>
      <p:grpSpPr>
        <a:xfrm>
          <a:off x="0" y="0"/>
          <a:ext cx="0" cy="0"/>
          <a:chOff x="0" y="0"/>
          <a:chExt cx="0" cy="0"/>
        </a:xfrm>
      </p:grpSpPr>
      <p:pic>
        <p:nvPicPr>
          <p:cNvPr id="165" name="Google Shape;165;p33"/>
          <p:cNvPicPr preferRelativeResize="0"/>
          <p:nvPr/>
        </p:nvPicPr>
        <p:blipFill>
          <a:blip r:embed="rId3">
            <a:alphaModFix/>
          </a:blip>
          <a:stretch>
            <a:fillRect/>
          </a:stretch>
        </p:blipFill>
        <p:spPr>
          <a:xfrm>
            <a:off x="1027100" y="937425"/>
            <a:ext cx="6327799" cy="3421050"/>
          </a:xfrm>
          <a:prstGeom prst="rect">
            <a:avLst/>
          </a:prstGeom>
          <a:noFill/>
          <a:ln>
            <a:noFill/>
          </a:ln>
        </p:spPr>
      </p:pic>
      <p:sp>
        <p:nvSpPr>
          <p:cNvPr id="166" name="Google Shape;166;p33"/>
          <p:cNvSpPr txBox="1"/>
          <p:nvPr/>
        </p:nvSpPr>
        <p:spPr>
          <a:xfrm>
            <a:off x="7115575" y="2512347"/>
            <a:ext cx="1428000" cy="7539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sz="3200" strike="sngStrike">
                <a:solidFill>
                  <a:srgbClr val="808285"/>
                </a:solidFill>
                <a:latin typeface="Open Sans"/>
                <a:ea typeface="Open Sans"/>
                <a:cs typeface="Open Sans"/>
                <a:sym typeface="Open Sans"/>
              </a:rPr>
              <a:t>4.6M</a:t>
            </a:r>
            <a:endParaRPr b="1" sz="3200" strike="sngStrike">
              <a:solidFill>
                <a:srgbClr val="808285"/>
              </a:solidFill>
              <a:latin typeface="Open Sans"/>
              <a:ea typeface="Open Sans"/>
              <a:cs typeface="Open Sans"/>
              <a:sym typeface="Open Sans"/>
            </a:endParaRPr>
          </a:p>
        </p:txBody>
      </p:sp>
      <p:sp>
        <p:nvSpPr>
          <p:cNvPr id="167" name="Google Shape;167;p33"/>
          <p:cNvSpPr txBox="1"/>
          <p:nvPr/>
        </p:nvSpPr>
        <p:spPr>
          <a:xfrm>
            <a:off x="6694375" y="3197379"/>
            <a:ext cx="2270400" cy="3654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1100">
                <a:solidFill>
                  <a:srgbClr val="808285"/>
                </a:solidFill>
                <a:latin typeface="Open Sans"/>
                <a:ea typeface="Open Sans"/>
                <a:cs typeface="Open Sans"/>
                <a:sym typeface="Open Sans"/>
              </a:rPr>
              <a:t>Time-series</a:t>
            </a:r>
            <a:endParaRPr sz="1100">
              <a:solidFill>
                <a:srgbClr val="808285"/>
              </a:solidFill>
              <a:latin typeface="Open Sans"/>
              <a:ea typeface="Open Sans"/>
              <a:cs typeface="Open Sans"/>
              <a:sym typeface="Open Sans"/>
            </a:endParaRPr>
          </a:p>
          <a:p>
            <a:pPr indent="0" lvl="0" marL="0" rtl="0" algn="ctr">
              <a:spcBef>
                <a:spcPts val="0"/>
              </a:spcBef>
              <a:spcAft>
                <a:spcPts val="0"/>
              </a:spcAft>
              <a:buNone/>
            </a:pPr>
            <a:r>
              <a:rPr lang="en" sz="1100">
                <a:solidFill>
                  <a:srgbClr val="808285"/>
                </a:solidFill>
                <a:latin typeface="Open Sans"/>
                <a:ea typeface="Open Sans"/>
                <a:cs typeface="Open Sans"/>
                <a:sym typeface="Open Sans"/>
              </a:rPr>
              <a:t>max per server</a:t>
            </a:r>
            <a:endParaRPr sz="1100">
              <a:solidFill>
                <a:srgbClr val="808285"/>
              </a:solidFill>
              <a:latin typeface="Open Sans"/>
              <a:ea typeface="Open Sans"/>
              <a:cs typeface="Open Sans"/>
              <a:sym typeface="Open Sans"/>
            </a:endParaRPr>
          </a:p>
        </p:txBody>
      </p:sp>
      <p:sp>
        <p:nvSpPr>
          <p:cNvPr id="168" name="Google Shape;168;p33"/>
          <p:cNvSpPr txBox="1"/>
          <p:nvPr/>
        </p:nvSpPr>
        <p:spPr>
          <a:xfrm>
            <a:off x="1021310" y="3591702"/>
            <a:ext cx="1428000" cy="6627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sz="3200" strike="sngStrike">
                <a:solidFill>
                  <a:srgbClr val="808285"/>
                </a:solidFill>
                <a:latin typeface="Open Sans"/>
                <a:ea typeface="Open Sans"/>
                <a:cs typeface="Open Sans"/>
                <a:sym typeface="Open Sans"/>
              </a:rPr>
              <a:t>4</a:t>
            </a:r>
            <a:endParaRPr b="1" sz="3200" strike="sngStrike">
              <a:solidFill>
                <a:srgbClr val="808285"/>
              </a:solidFill>
              <a:latin typeface="Open Sans"/>
              <a:ea typeface="Open Sans"/>
              <a:cs typeface="Open Sans"/>
              <a:sym typeface="Open Sans"/>
            </a:endParaRPr>
          </a:p>
        </p:txBody>
      </p:sp>
      <p:sp>
        <p:nvSpPr>
          <p:cNvPr id="169" name="Google Shape;169;p33"/>
          <p:cNvSpPr txBox="1"/>
          <p:nvPr/>
        </p:nvSpPr>
        <p:spPr>
          <a:xfrm>
            <a:off x="550750" y="4088948"/>
            <a:ext cx="2369100" cy="4692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1100">
                <a:solidFill>
                  <a:srgbClr val="808285"/>
                </a:solidFill>
                <a:latin typeface="Open Sans"/>
                <a:ea typeface="Open Sans"/>
                <a:cs typeface="Open Sans"/>
                <a:sym typeface="Open Sans"/>
              </a:rPr>
              <a:t>Top-level</a:t>
            </a:r>
            <a:endParaRPr sz="1100">
              <a:solidFill>
                <a:srgbClr val="808285"/>
              </a:solidFill>
              <a:latin typeface="Open Sans"/>
              <a:ea typeface="Open Sans"/>
              <a:cs typeface="Open Sans"/>
              <a:sym typeface="Open Sans"/>
            </a:endParaRPr>
          </a:p>
          <a:p>
            <a:pPr indent="0" lvl="0" marL="0" rtl="0" algn="ctr">
              <a:spcBef>
                <a:spcPts val="0"/>
              </a:spcBef>
              <a:spcAft>
                <a:spcPts val="0"/>
              </a:spcAft>
              <a:buNone/>
            </a:pPr>
            <a:r>
              <a:rPr lang="en" sz="1100">
                <a:solidFill>
                  <a:srgbClr val="808285"/>
                </a:solidFill>
                <a:latin typeface="Open Sans"/>
                <a:ea typeface="Open Sans"/>
                <a:cs typeface="Open Sans"/>
                <a:sym typeface="Open Sans"/>
              </a:rPr>
              <a:t>Prometheus servers</a:t>
            </a:r>
            <a:endParaRPr sz="1100">
              <a:solidFill>
                <a:srgbClr val="808285"/>
              </a:solidFill>
              <a:latin typeface="Open Sans"/>
              <a:ea typeface="Open Sans"/>
              <a:cs typeface="Open Sans"/>
              <a:sym typeface="Open Sans"/>
            </a:endParaRPr>
          </a:p>
        </p:txBody>
      </p:sp>
      <p:sp>
        <p:nvSpPr>
          <p:cNvPr id="170" name="Google Shape;170;p33"/>
          <p:cNvSpPr txBox="1"/>
          <p:nvPr/>
        </p:nvSpPr>
        <p:spPr>
          <a:xfrm>
            <a:off x="459075" y="1944050"/>
            <a:ext cx="1574700" cy="7974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sz="3200" strike="sngStrike">
                <a:solidFill>
                  <a:srgbClr val="808285"/>
                </a:solidFill>
                <a:latin typeface="Open Sans"/>
                <a:ea typeface="Open Sans"/>
                <a:cs typeface="Open Sans"/>
                <a:sym typeface="Open Sans"/>
              </a:rPr>
              <a:t>185</a:t>
            </a:r>
            <a:endParaRPr b="1" sz="3200" strike="sngStrike">
              <a:solidFill>
                <a:srgbClr val="808285"/>
              </a:solidFill>
              <a:latin typeface="Open Sans"/>
              <a:ea typeface="Open Sans"/>
              <a:cs typeface="Open Sans"/>
              <a:sym typeface="Open Sans"/>
            </a:endParaRPr>
          </a:p>
        </p:txBody>
      </p:sp>
      <p:sp>
        <p:nvSpPr>
          <p:cNvPr id="171" name="Google Shape;171;p33"/>
          <p:cNvSpPr txBox="1"/>
          <p:nvPr/>
        </p:nvSpPr>
        <p:spPr>
          <a:xfrm>
            <a:off x="282674" y="2588450"/>
            <a:ext cx="1927500" cy="5178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1100">
                <a:solidFill>
                  <a:srgbClr val="808285"/>
                </a:solidFill>
                <a:latin typeface="Open Sans"/>
                <a:ea typeface="Open Sans"/>
                <a:cs typeface="Open Sans"/>
                <a:sym typeface="Open Sans"/>
              </a:rPr>
              <a:t>Prometheus servers currently in production</a:t>
            </a:r>
            <a:endParaRPr sz="1100">
              <a:solidFill>
                <a:srgbClr val="808285"/>
              </a:solidFill>
              <a:latin typeface="Open Sans"/>
              <a:ea typeface="Open Sans"/>
              <a:cs typeface="Open Sans"/>
              <a:sym typeface="Open Sans"/>
            </a:endParaRPr>
          </a:p>
        </p:txBody>
      </p:sp>
      <p:sp>
        <p:nvSpPr>
          <p:cNvPr id="172" name="Google Shape;172;p33"/>
          <p:cNvSpPr txBox="1"/>
          <p:nvPr/>
        </p:nvSpPr>
        <p:spPr>
          <a:xfrm>
            <a:off x="6738349" y="977200"/>
            <a:ext cx="1927500" cy="6261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sz="3200" strike="sngStrike">
                <a:solidFill>
                  <a:srgbClr val="808285"/>
                </a:solidFill>
                <a:latin typeface="Open Sans"/>
                <a:ea typeface="Open Sans"/>
                <a:cs typeface="Open Sans"/>
                <a:sym typeface="Open Sans"/>
              </a:rPr>
              <a:t>72K</a:t>
            </a:r>
            <a:endParaRPr b="1" sz="3200" strike="sngStrike">
              <a:solidFill>
                <a:srgbClr val="808285"/>
              </a:solidFill>
              <a:latin typeface="Open Sans"/>
              <a:ea typeface="Open Sans"/>
              <a:cs typeface="Open Sans"/>
              <a:sym typeface="Open Sans"/>
            </a:endParaRPr>
          </a:p>
        </p:txBody>
      </p:sp>
      <p:sp>
        <p:nvSpPr>
          <p:cNvPr id="173" name="Google Shape;173;p33"/>
          <p:cNvSpPr txBox="1"/>
          <p:nvPr/>
        </p:nvSpPr>
        <p:spPr>
          <a:xfrm>
            <a:off x="6738356" y="1525923"/>
            <a:ext cx="2059200" cy="3987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1100">
                <a:solidFill>
                  <a:srgbClr val="808285"/>
                </a:solidFill>
                <a:latin typeface="Open Sans"/>
                <a:ea typeface="Open Sans"/>
                <a:cs typeface="Open Sans"/>
                <a:sym typeface="Open Sans"/>
              </a:rPr>
              <a:t>Samples ingested per</a:t>
            </a:r>
            <a:endParaRPr sz="1100">
              <a:solidFill>
                <a:srgbClr val="808285"/>
              </a:solidFill>
              <a:latin typeface="Open Sans"/>
              <a:ea typeface="Open Sans"/>
              <a:cs typeface="Open Sans"/>
              <a:sym typeface="Open Sans"/>
            </a:endParaRPr>
          </a:p>
          <a:p>
            <a:pPr indent="0" lvl="0" marL="0" rtl="0" algn="ctr">
              <a:spcBef>
                <a:spcPts val="0"/>
              </a:spcBef>
              <a:spcAft>
                <a:spcPts val="0"/>
              </a:spcAft>
              <a:buNone/>
            </a:pPr>
            <a:r>
              <a:rPr lang="en" sz="1100">
                <a:solidFill>
                  <a:srgbClr val="808285"/>
                </a:solidFill>
                <a:latin typeface="Open Sans"/>
                <a:ea typeface="Open Sans"/>
                <a:cs typeface="Open Sans"/>
                <a:sym typeface="Open Sans"/>
              </a:rPr>
              <a:t>server max</a:t>
            </a:r>
            <a:endParaRPr sz="1100">
              <a:solidFill>
                <a:srgbClr val="808285"/>
              </a:solidFill>
              <a:latin typeface="Open Sans"/>
              <a:ea typeface="Open Sans"/>
              <a:cs typeface="Open Sans"/>
              <a:sym typeface="Open Sans"/>
            </a:endParaRPr>
          </a:p>
        </p:txBody>
      </p:sp>
      <p:sp>
        <p:nvSpPr>
          <p:cNvPr id="174" name="Google Shape;174;p33"/>
          <p:cNvSpPr txBox="1"/>
          <p:nvPr/>
        </p:nvSpPr>
        <p:spPr>
          <a:xfrm>
            <a:off x="3677350" y="4516425"/>
            <a:ext cx="1651800" cy="3654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1100">
                <a:solidFill>
                  <a:srgbClr val="808285"/>
                </a:solidFill>
                <a:latin typeface="Open Sans"/>
                <a:ea typeface="Open Sans"/>
                <a:cs typeface="Open Sans"/>
                <a:sym typeface="Open Sans"/>
              </a:rPr>
              <a:t>Max size of</a:t>
            </a:r>
            <a:endParaRPr sz="1100">
              <a:solidFill>
                <a:srgbClr val="808285"/>
              </a:solidFill>
              <a:latin typeface="Open Sans"/>
              <a:ea typeface="Open Sans"/>
              <a:cs typeface="Open Sans"/>
              <a:sym typeface="Open Sans"/>
            </a:endParaRPr>
          </a:p>
          <a:p>
            <a:pPr indent="0" lvl="0" marL="0" rtl="0" algn="ctr">
              <a:spcBef>
                <a:spcPts val="0"/>
              </a:spcBef>
              <a:spcAft>
                <a:spcPts val="0"/>
              </a:spcAft>
              <a:buNone/>
            </a:pPr>
            <a:r>
              <a:rPr lang="en" sz="1100">
                <a:solidFill>
                  <a:srgbClr val="808285"/>
                </a:solidFill>
                <a:latin typeface="Open Sans"/>
                <a:ea typeface="Open Sans"/>
                <a:cs typeface="Open Sans"/>
                <a:sym typeface="Open Sans"/>
              </a:rPr>
              <a:t>data on disk</a:t>
            </a:r>
            <a:endParaRPr sz="1100">
              <a:solidFill>
                <a:srgbClr val="808285"/>
              </a:solidFill>
              <a:latin typeface="Open Sans"/>
              <a:ea typeface="Open Sans"/>
              <a:cs typeface="Open Sans"/>
              <a:sym typeface="Open Sans"/>
            </a:endParaRPr>
          </a:p>
        </p:txBody>
      </p:sp>
      <p:sp>
        <p:nvSpPr>
          <p:cNvPr id="175" name="Google Shape;175;p33"/>
          <p:cNvSpPr txBox="1"/>
          <p:nvPr/>
        </p:nvSpPr>
        <p:spPr>
          <a:xfrm>
            <a:off x="3710550" y="3779125"/>
            <a:ext cx="1574700" cy="7539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sz="3200" strike="sngStrike">
                <a:solidFill>
                  <a:srgbClr val="808285"/>
                </a:solidFill>
                <a:latin typeface="Open Sans"/>
                <a:ea typeface="Open Sans"/>
                <a:cs typeface="Open Sans"/>
                <a:sym typeface="Open Sans"/>
              </a:rPr>
              <a:t>250GB</a:t>
            </a:r>
            <a:endParaRPr b="1" sz="3200" strike="sngStrike">
              <a:solidFill>
                <a:srgbClr val="808285"/>
              </a:solidFill>
              <a:latin typeface="Open Sans"/>
              <a:ea typeface="Open Sans"/>
              <a:cs typeface="Open Sans"/>
              <a:sym typeface="Open Sans"/>
            </a:endParaRPr>
          </a:p>
        </p:txBody>
      </p:sp>
      <p:sp>
        <p:nvSpPr>
          <p:cNvPr id="176" name="Google Shape;176;p33"/>
          <p:cNvSpPr txBox="1"/>
          <p:nvPr/>
        </p:nvSpPr>
        <p:spPr>
          <a:xfrm>
            <a:off x="287950" y="105301"/>
            <a:ext cx="8229600" cy="5451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2400">
                <a:solidFill>
                  <a:srgbClr val="666666"/>
                </a:solidFill>
                <a:latin typeface="Open Sans"/>
                <a:ea typeface="Open Sans"/>
                <a:cs typeface="Open Sans"/>
                <a:sym typeface="Open Sans"/>
              </a:rPr>
              <a:t>Cloudflare’s Prometheus deployment</a:t>
            </a:r>
            <a:endParaRPr sz="2400">
              <a:solidFill>
                <a:srgbClr val="666666"/>
              </a:solidFill>
              <a:latin typeface="Open Sans"/>
              <a:ea typeface="Open Sans"/>
              <a:cs typeface="Open Sans"/>
              <a:sym typeface="Open Sans"/>
            </a:endParaRPr>
          </a:p>
        </p:txBody>
      </p:sp>
      <p:sp>
        <p:nvSpPr>
          <p:cNvPr id="177" name="Google Shape;177;p33"/>
          <p:cNvSpPr txBox="1"/>
          <p:nvPr/>
        </p:nvSpPr>
        <p:spPr>
          <a:xfrm>
            <a:off x="782185" y="3266252"/>
            <a:ext cx="1428000" cy="6627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sz="3200">
                <a:solidFill>
                  <a:schemeClr val="accent1"/>
                </a:solidFill>
                <a:latin typeface="Open Sans"/>
                <a:ea typeface="Open Sans"/>
                <a:cs typeface="Open Sans"/>
                <a:sym typeface="Open Sans"/>
              </a:rPr>
              <a:t>5</a:t>
            </a:r>
            <a:endParaRPr b="1" sz="3200">
              <a:solidFill>
                <a:schemeClr val="accent1"/>
              </a:solidFill>
              <a:latin typeface="Open Sans"/>
              <a:ea typeface="Open Sans"/>
              <a:cs typeface="Open Sans"/>
              <a:sym typeface="Open Sans"/>
            </a:endParaRPr>
          </a:p>
        </p:txBody>
      </p:sp>
      <p:sp>
        <p:nvSpPr>
          <p:cNvPr id="178" name="Google Shape;178;p33"/>
          <p:cNvSpPr txBox="1"/>
          <p:nvPr/>
        </p:nvSpPr>
        <p:spPr>
          <a:xfrm>
            <a:off x="6460735" y="547452"/>
            <a:ext cx="1428000" cy="6627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sz="3200">
                <a:solidFill>
                  <a:schemeClr val="accent1"/>
                </a:solidFill>
                <a:latin typeface="Open Sans"/>
                <a:ea typeface="Open Sans"/>
                <a:cs typeface="Open Sans"/>
                <a:sym typeface="Open Sans"/>
              </a:rPr>
              <a:t>85K</a:t>
            </a:r>
            <a:endParaRPr b="1" sz="3200">
              <a:solidFill>
                <a:schemeClr val="accent1"/>
              </a:solidFill>
              <a:latin typeface="Open Sans"/>
              <a:ea typeface="Open Sans"/>
              <a:cs typeface="Open Sans"/>
              <a:sym typeface="Open Sans"/>
            </a:endParaRPr>
          </a:p>
        </p:txBody>
      </p:sp>
      <p:sp>
        <p:nvSpPr>
          <p:cNvPr id="179" name="Google Shape;179;p33"/>
          <p:cNvSpPr txBox="1"/>
          <p:nvPr/>
        </p:nvSpPr>
        <p:spPr>
          <a:xfrm>
            <a:off x="6524285" y="2240402"/>
            <a:ext cx="1428000" cy="6627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sz="3200">
                <a:solidFill>
                  <a:schemeClr val="accent1"/>
                </a:solidFill>
                <a:latin typeface="Open Sans"/>
                <a:ea typeface="Open Sans"/>
                <a:cs typeface="Open Sans"/>
                <a:sym typeface="Open Sans"/>
              </a:rPr>
              <a:t>9.0M</a:t>
            </a:r>
            <a:endParaRPr b="1" sz="3200">
              <a:solidFill>
                <a:schemeClr val="accent1"/>
              </a:solidFill>
              <a:latin typeface="Open Sans"/>
              <a:ea typeface="Open Sans"/>
              <a:cs typeface="Open Sans"/>
              <a:sym typeface="Open Sans"/>
            </a:endParaRPr>
          </a:p>
        </p:txBody>
      </p:sp>
      <p:sp>
        <p:nvSpPr>
          <p:cNvPr id="180" name="Google Shape;180;p33"/>
          <p:cNvSpPr txBox="1"/>
          <p:nvPr/>
        </p:nvSpPr>
        <p:spPr>
          <a:xfrm>
            <a:off x="3154300" y="3562775"/>
            <a:ext cx="1574700" cy="6261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sz="3200">
                <a:solidFill>
                  <a:schemeClr val="accent1"/>
                </a:solidFill>
                <a:latin typeface="Open Sans"/>
                <a:ea typeface="Open Sans"/>
                <a:cs typeface="Open Sans"/>
                <a:sym typeface="Open Sans"/>
              </a:rPr>
              <a:t>420GB</a:t>
            </a:r>
            <a:endParaRPr b="1" sz="3200">
              <a:solidFill>
                <a:schemeClr val="accent1"/>
              </a:solidFill>
              <a:latin typeface="Open Sans"/>
              <a:ea typeface="Open Sans"/>
              <a:cs typeface="Open Sans"/>
              <a:sym typeface="Open Sans"/>
            </a:endParaRPr>
          </a:p>
        </p:txBody>
      </p:sp>
      <p:sp>
        <p:nvSpPr>
          <p:cNvPr id="181" name="Google Shape;181;p33"/>
          <p:cNvSpPr txBox="1"/>
          <p:nvPr/>
        </p:nvSpPr>
        <p:spPr>
          <a:xfrm>
            <a:off x="51835" y="1704152"/>
            <a:ext cx="1428000" cy="6627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sz="3200">
                <a:solidFill>
                  <a:schemeClr val="accent1"/>
                </a:solidFill>
                <a:latin typeface="Open Sans"/>
                <a:ea typeface="Open Sans"/>
                <a:cs typeface="Open Sans"/>
                <a:sym typeface="Open Sans"/>
              </a:rPr>
              <a:t>267</a:t>
            </a:r>
            <a:endParaRPr b="1" sz="3200">
              <a:solidFill>
                <a:schemeClr val="accent1"/>
              </a:solidFill>
              <a:latin typeface="Open Sans"/>
              <a:ea typeface="Open Sans"/>
              <a:cs typeface="Open Sans"/>
              <a:sym typeface="Open Sa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5" name="Shape 185"/>
        <p:cNvGrpSpPr/>
        <p:nvPr/>
      </p:nvGrpSpPr>
      <p:grpSpPr>
        <a:xfrm>
          <a:off x="0" y="0"/>
          <a:ext cx="0" cy="0"/>
          <a:chOff x="0" y="0"/>
          <a:chExt cx="0" cy="0"/>
        </a:xfrm>
      </p:grpSpPr>
      <p:sp>
        <p:nvSpPr>
          <p:cNvPr id="186" name="Google Shape;186;p34"/>
          <p:cNvSpPr txBox="1"/>
          <p:nvPr>
            <p:ph type="title"/>
          </p:nvPr>
        </p:nvSpPr>
        <p:spPr>
          <a:xfrm>
            <a:off x="457200" y="3179579"/>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But this is a talk about an exporter</a:t>
            </a:r>
            <a:endParaRPr/>
          </a:p>
          <a:p>
            <a:pPr indent="0" lvl="0" marL="0" rtl="0" algn="l">
              <a:spcBef>
                <a:spcPts val="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0" name="Shape 190"/>
        <p:cNvGrpSpPr/>
        <p:nvPr/>
      </p:nvGrpSpPr>
      <p:grpSpPr>
        <a:xfrm>
          <a:off x="0" y="0"/>
          <a:ext cx="0" cy="0"/>
          <a:chOff x="0" y="0"/>
          <a:chExt cx="0" cy="0"/>
        </a:xfrm>
      </p:grpSpPr>
      <p:sp>
        <p:nvSpPr>
          <p:cNvPr id="191" name="Google Shape;191;p35"/>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Two main options to collect system metrics</a:t>
            </a:r>
            <a:endParaRPr/>
          </a:p>
        </p:txBody>
      </p:sp>
      <p:sp>
        <p:nvSpPr>
          <p:cNvPr id="192" name="Google Shape;192;p35"/>
          <p:cNvSpPr txBox="1"/>
          <p:nvPr/>
        </p:nvSpPr>
        <p:spPr>
          <a:xfrm>
            <a:off x="1089575" y="1133725"/>
            <a:ext cx="7118700" cy="874200"/>
          </a:xfrm>
          <a:prstGeom prst="rect">
            <a:avLst/>
          </a:prstGeom>
          <a:noFill/>
          <a:ln>
            <a:noFill/>
          </a:ln>
        </p:spPr>
        <p:txBody>
          <a:bodyPr anchorCtr="0" anchor="t" bIns="91425" lIns="91425" spcFirstLastPara="1" rIns="91425" wrap="square" tIns="91425">
            <a:noAutofit/>
          </a:bodyPr>
          <a:lstStyle/>
          <a:p>
            <a:pPr indent="0" lvl="0" marL="0" rtl="0" algn="l">
              <a:spcBef>
                <a:spcPts val="600"/>
              </a:spcBef>
              <a:spcAft>
                <a:spcPts val="0"/>
              </a:spcAft>
              <a:buNone/>
            </a:pPr>
            <a:r>
              <a:rPr b="1" lang="en" sz="1800">
                <a:solidFill>
                  <a:srgbClr val="666666"/>
                </a:solidFill>
                <a:latin typeface="Open Sans"/>
                <a:ea typeface="Open Sans"/>
                <a:cs typeface="Open Sans"/>
                <a:sym typeface="Open Sans"/>
              </a:rPr>
              <a:t>node_exporter</a:t>
            </a:r>
            <a:endParaRPr b="1" sz="1800">
              <a:solidFill>
                <a:srgbClr val="666666"/>
              </a:solidFill>
              <a:latin typeface="Open Sans"/>
              <a:ea typeface="Open Sans"/>
              <a:cs typeface="Open Sans"/>
              <a:sym typeface="Open Sans"/>
            </a:endParaRPr>
          </a:p>
          <a:p>
            <a:pPr indent="0" lvl="0" marL="0" rtl="0" algn="l">
              <a:spcBef>
                <a:spcPts val="600"/>
              </a:spcBef>
              <a:spcAft>
                <a:spcPts val="0"/>
              </a:spcAft>
              <a:buNone/>
            </a:pPr>
            <a:r>
              <a:rPr lang="en" sz="1800">
                <a:solidFill>
                  <a:srgbClr val="666666"/>
                </a:solidFill>
                <a:latin typeface="Open Sans"/>
                <a:ea typeface="Open Sans"/>
                <a:cs typeface="Open Sans"/>
                <a:sym typeface="Open Sans"/>
              </a:rPr>
              <a:t>Gauges and counters for system metrics with lots of plugins:</a:t>
            </a:r>
            <a:endParaRPr sz="1800">
              <a:solidFill>
                <a:srgbClr val="666666"/>
              </a:solidFill>
              <a:latin typeface="Open Sans"/>
              <a:ea typeface="Open Sans"/>
              <a:cs typeface="Open Sans"/>
              <a:sym typeface="Open Sans"/>
            </a:endParaRPr>
          </a:p>
          <a:p>
            <a:pPr indent="0" lvl="0" marL="0" rtl="0" algn="l">
              <a:spcBef>
                <a:spcPts val="600"/>
              </a:spcBef>
              <a:spcAft>
                <a:spcPts val="0"/>
              </a:spcAft>
              <a:buNone/>
            </a:pPr>
            <a:r>
              <a:rPr lang="en" sz="1800">
                <a:solidFill>
                  <a:srgbClr val="666666"/>
                </a:solidFill>
                <a:latin typeface="Open Sans"/>
                <a:ea typeface="Open Sans"/>
                <a:cs typeface="Open Sans"/>
                <a:sym typeface="Open Sans"/>
              </a:rPr>
              <a:t>c</a:t>
            </a:r>
            <a:r>
              <a:rPr lang="en" sz="1800">
                <a:solidFill>
                  <a:srgbClr val="666666"/>
                </a:solidFill>
                <a:latin typeface="Open Sans"/>
                <a:ea typeface="Open Sans"/>
                <a:cs typeface="Open Sans"/>
                <a:sym typeface="Open Sans"/>
              </a:rPr>
              <a:t>pu, diskstats, edac, filesystem, loadavg, meminfo, netdev, etc</a:t>
            </a:r>
            <a:br>
              <a:rPr lang="en" sz="1800">
                <a:solidFill>
                  <a:srgbClr val="666666"/>
                </a:solidFill>
                <a:latin typeface="Open Sans"/>
                <a:ea typeface="Open Sans"/>
                <a:cs typeface="Open Sans"/>
                <a:sym typeface="Open Sans"/>
              </a:rPr>
            </a:br>
            <a:endParaRPr sz="1800">
              <a:solidFill>
                <a:srgbClr val="666666"/>
              </a:solidFill>
              <a:latin typeface="Open Sans"/>
              <a:ea typeface="Open Sans"/>
              <a:cs typeface="Open Sans"/>
              <a:sym typeface="Open Sans"/>
            </a:endParaRPr>
          </a:p>
          <a:p>
            <a:pPr indent="0" lvl="0" marL="0" rtl="0" algn="l">
              <a:spcBef>
                <a:spcPts val="600"/>
              </a:spcBef>
              <a:spcAft>
                <a:spcPts val="0"/>
              </a:spcAft>
              <a:buNone/>
            </a:pPr>
            <a:r>
              <a:t/>
            </a:r>
            <a:endParaRPr sz="1000">
              <a:solidFill>
                <a:srgbClr val="666666"/>
              </a:solidFill>
              <a:latin typeface="Open Sans"/>
              <a:ea typeface="Open Sans"/>
              <a:cs typeface="Open Sans"/>
              <a:sym typeface="Open Sans"/>
            </a:endParaRPr>
          </a:p>
          <a:p>
            <a:pPr indent="0" lvl="0" marL="0" rtl="0" algn="l">
              <a:spcBef>
                <a:spcPts val="600"/>
              </a:spcBef>
              <a:spcAft>
                <a:spcPts val="0"/>
              </a:spcAft>
              <a:buNone/>
            </a:pPr>
            <a:r>
              <a:t/>
            </a:r>
            <a:endParaRPr sz="1000">
              <a:solidFill>
                <a:srgbClr val="666666"/>
              </a:solidFill>
              <a:latin typeface="Open Sans"/>
              <a:ea typeface="Open Sans"/>
              <a:cs typeface="Open Sans"/>
              <a:sym typeface="Open Sans"/>
            </a:endParaRPr>
          </a:p>
        </p:txBody>
      </p:sp>
      <p:sp>
        <p:nvSpPr>
          <p:cNvPr id="193" name="Google Shape;193;p35"/>
          <p:cNvSpPr txBox="1"/>
          <p:nvPr/>
        </p:nvSpPr>
        <p:spPr>
          <a:xfrm>
            <a:off x="1089575" y="2787575"/>
            <a:ext cx="7118700" cy="874200"/>
          </a:xfrm>
          <a:prstGeom prst="rect">
            <a:avLst/>
          </a:prstGeom>
          <a:noFill/>
          <a:ln>
            <a:noFill/>
          </a:ln>
        </p:spPr>
        <p:txBody>
          <a:bodyPr anchorCtr="0" anchor="t" bIns="91425" lIns="91425" spcFirstLastPara="1" rIns="91425" wrap="square" tIns="91425">
            <a:noAutofit/>
          </a:bodyPr>
          <a:lstStyle/>
          <a:p>
            <a:pPr indent="0" lvl="0" marL="0" rtl="0" algn="l">
              <a:spcBef>
                <a:spcPts val="600"/>
              </a:spcBef>
              <a:spcAft>
                <a:spcPts val="0"/>
              </a:spcAft>
              <a:buNone/>
            </a:pPr>
            <a:r>
              <a:rPr b="1" lang="en" sz="1800">
                <a:solidFill>
                  <a:srgbClr val="666666"/>
                </a:solidFill>
                <a:latin typeface="Open Sans"/>
                <a:ea typeface="Open Sans"/>
                <a:cs typeface="Open Sans"/>
                <a:sym typeface="Open Sans"/>
              </a:rPr>
              <a:t>cAdvisor</a:t>
            </a:r>
            <a:br>
              <a:rPr lang="en" sz="1800">
                <a:solidFill>
                  <a:srgbClr val="666666"/>
                </a:solidFill>
                <a:latin typeface="Open Sans"/>
                <a:ea typeface="Open Sans"/>
                <a:cs typeface="Open Sans"/>
                <a:sym typeface="Open Sans"/>
              </a:rPr>
            </a:br>
            <a:r>
              <a:rPr lang="en" sz="1800">
                <a:solidFill>
                  <a:srgbClr val="666666"/>
                </a:solidFill>
                <a:latin typeface="Open Sans"/>
                <a:ea typeface="Open Sans"/>
                <a:cs typeface="Open Sans"/>
                <a:sym typeface="Open Sans"/>
              </a:rPr>
              <a:t>Gauges and counters for container level metrics:</a:t>
            </a:r>
            <a:endParaRPr sz="1800">
              <a:solidFill>
                <a:srgbClr val="666666"/>
              </a:solidFill>
              <a:latin typeface="Open Sans"/>
              <a:ea typeface="Open Sans"/>
              <a:cs typeface="Open Sans"/>
              <a:sym typeface="Open Sans"/>
            </a:endParaRPr>
          </a:p>
          <a:p>
            <a:pPr indent="0" lvl="0" marL="0" rtl="0" algn="l">
              <a:spcBef>
                <a:spcPts val="600"/>
              </a:spcBef>
              <a:spcAft>
                <a:spcPts val="0"/>
              </a:spcAft>
              <a:buNone/>
            </a:pPr>
            <a:r>
              <a:rPr lang="en" sz="1800">
                <a:solidFill>
                  <a:srgbClr val="666666"/>
                </a:solidFill>
                <a:latin typeface="Open Sans"/>
                <a:ea typeface="Open Sans"/>
                <a:cs typeface="Open Sans"/>
                <a:sym typeface="Open Sans"/>
              </a:rPr>
              <a:t>cpu, memory, io, net, delay accounting, etc.</a:t>
            </a:r>
            <a:endParaRPr sz="1800">
              <a:solidFill>
                <a:srgbClr val="666666"/>
              </a:solidFill>
              <a:latin typeface="Open Sans"/>
              <a:ea typeface="Open Sans"/>
              <a:cs typeface="Open Sans"/>
              <a:sym typeface="Open Sans"/>
            </a:endParaRPr>
          </a:p>
          <a:p>
            <a:pPr indent="0" lvl="0" marL="0" rtl="0" algn="l">
              <a:spcBef>
                <a:spcPts val="600"/>
              </a:spcBef>
              <a:spcAft>
                <a:spcPts val="0"/>
              </a:spcAft>
              <a:buNone/>
            </a:pPr>
            <a:r>
              <a:t/>
            </a:r>
            <a:endParaRPr sz="1100">
              <a:solidFill>
                <a:srgbClr val="666666"/>
              </a:solidFill>
              <a:latin typeface="Open Sans"/>
              <a:ea typeface="Open Sans"/>
              <a:cs typeface="Open Sans"/>
              <a:sym typeface="Open Sans"/>
            </a:endParaRPr>
          </a:p>
          <a:p>
            <a:pPr indent="0" lvl="0" marL="0" rtl="0" algn="l">
              <a:spcBef>
                <a:spcPts val="600"/>
              </a:spcBef>
              <a:spcAft>
                <a:spcPts val="0"/>
              </a:spcAft>
              <a:buNone/>
            </a:pPr>
            <a:r>
              <a:rPr lang="en" sz="1100">
                <a:solidFill>
                  <a:srgbClr val="666666"/>
                </a:solidFill>
                <a:latin typeface="Open Sans"/>
                <a:ea typeface="Open Sans"/>
                <a:cs typeface="Open Sans"/>
                <a:sym typeface="Open Sans"/>
              </a:rPr>
              <a:t>Check out </a:t>
            </a:r>
            <a:r>
              <a:rPr lang="en" sz="1100" u="sng">
                <a:solidFill>
                  <a:schemeClr val="hlink"/>
                </a:solidFill>
                <a:latin typeface="Open Sans"/>
                <a:ea typeface="Open Sans"/>
                <a:cs typeface="Open Sans"/>
                <a:sym typeface="Open Sans"/>
                <a:hlinkClick r:id="rId3"/>
              </a:rPr>
              <a:t>this issue</a:t>
            </a:r>
            <a:r>
              <a:rPr lang="en" sz="1100">
                <a:solidFill>
                  <a:srgbClr val="666666"/>
                </a:solidFill>
                <a:latin typeface="Open Sans"/>
                <a:ea typeface="Open Sans"/>
                <a:cs typeface="Open Sans"/>
                <a:sym typeface="Open Sans"/>
              </a:rPr>
              <a:t> about Prometheus friendliness.</a:t>
            </a:r>
            <a:endParaRPr sz="1100">
              <a:solidFill>
                <a:srgbClr val="666666"/>
              </a:solidFill>
              <a:latin typeface="Open Sans"/>
              <a:ea typeface="Open Sans"/>
              <a:cs typeface="Open Sans"/>
              <a:sym typeface="Open Sans"/>
            </a:endParaRPr>
          </a:p>
          <a:p>
            <a:pPr indent="0" lvl="0" marL="0" rtl="0" algn="l">
              <a:spcBef>
                <a:spcPts val="600"/>
              </a:spcBef>
              <a:spcAft>
                <a:spcPts val="0"/>
              </a:spcAft>
              <a:buNone/>
            </a:pPr>
            <a:r>
              <a:t/>
            </a:r>
            <a:endParaRPr sz="1800">
              <a:solidFill>
                <a:srgbClr val="666666"/>
              </a:solidFill>
              <a:latin typeface="Open Sans"/>
              <a:ea typeface="Open Sans"/>
              <a:cs typeface="Open Sans"/>
              <a:sym typeface="Open Sans"/>
            </a:endParaRPr>
          </a:p>
          <a:p>
            <a:pPr indent="0" lvl="0" marL="0" rtl="0" algn="l">
              <a:spcBef>
                <a:spcPts val="600"/>
              </a:spcBef>
              <a:spcAft>
                <a:spcPts val="0"/>
              </a:spcAft>
              <a:buNone/>
            </a:pPr>
            <a:r>
              <a:t/>
            </a:r>
            <a:endParaRPr sz="1800">
              <a:solidFill>
                <a:srgbClr val="666666"/>
              </a:solidFill>
              <a:latin typeface="Open Sans"/>
              <a:ea typeface="Open Sans"/>
              <a:cs typeface="Open Sans"/>
              <a:sym typeface="Open Sans"/>
            </a:endParaRPr>
          </a:p>
        </p:txBody>
      </p:sp>
      <p:pic>
        <p:nvPicPr>
          <p:cNvPr id="194" name="Google Shape;194;p35"/>
          <p:cNvPicPr preferRelativeResize="0"/>
          <p:nvPr/>
        </p:nvPicPr>
        <p:blipFill>
          <a:blip r:embed="rId4">
            <a:alphaModFix/>
          </a:blip>
          <a:stretch>
            <a:fillRect/>
          </a:stretch>
        </p:blipFill>
        <p:spPr>
          <a:xfrm>
            <a:off x="481385" y="1249115"/>
            <a:ext cx="576350" cy="579807"/>
          </a:xfrm>
          <a:prstGeom prst="rect">
            <a:avLst/>
          </a:prstGeom>
          <a:noFill/>
          <a:ln>
            <a:noFill/>
          </a:ln>
        </p:spPr>
      </p:pic>
      <p:pic>
        <p:nvPicPr>
          <p:cNvPr id="195" name="Google Shape;195;p35"/>
          <p:cNvPicPr preferRelativeResize="0"/>
          <p:nvPr/>
        </p:nvPicPr>
        <p:blipFill>
          <a:blip r:embed="rId5">
            <a:alphaModFix/>
          </a:blip>
          <a:stretch>
            <a:fillRect/>
          </a:stretch>
        </p:blipFill>
        <p:spPr>
          <a:xfrm>
            <a:off x="542778" y="2895263"/>
            <a:ext cx="453525" cy="45082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9" name="Shape 199"/>
        <p:cNvGrpSpPr/>
        <p:nvPr/>
      </p:nvGrpSpPr>
      <p:grpSpPr>
        <a:xfrm>
          <a:off x="0" y="0"/>
          <a:ext cx="0" cy="0"/>
          <a:chOff x="0" y="0"/>
          <a:chExt cx="0" cy="0"/>
        </a:xfrm>
      </p:grpSpPr>
      <p:sp>
        <p:nvSpPr>
          <p:cNvPr id="200" name="Google Shape;200;p36"/>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Example graphs from node_exporter</a:t>
            </a:r>
            <a:endParaRPr/>
          </a:p>
        </p:txBody>
      </p:sp>
      <p:pic>
        <p:nvPicPr>
          <p:cNvPr id="201" name="Google Shape;201;p36"/>
          <p:cNvPicPr preferRelativeResize="0"/>
          <p:nvPr/>
        </p:nvPicPr>
        <p:blipFill>
          <a:blip r:embed="rId3">
            <a:alphaModFix/>
          </a:blip>
          <a:stretch>
            <a:fillRect/>
          </a:stretch>
        </p:blipFill>
        <p:spPr>
          <a:xfrm>
            <a:off x="1257913" y="1063378"/>
            <a:ext cx="6628165" cy="377532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5" name="Shape 205"/>
        <p:cNvGrpSpPr/>
        <p:nvPr/>
      </p:nvGrpSpPr>
      <p:grpSpPr>
        <a:xfrm>
          <a:off x="0" y="0"/>
          <a:ext cx="0" cy="0"/>
          <a:chOff x="0" y="0"/>
          <a:chExt cx="0" cy="0"/>
        </a:xfrm>
      </p:grpSpPr>
      <p:sp>
        <p:nvSpPr>
          <p:cNvPr id="206" name="Google Shape;206;p37"/>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Example graphs from node_exporter</a:t>
            </a:r>
            <a:endParaRPr/>
          </a:p>
        </p:txBody>
      </p:sp>
      <p:pic>
        <p:nvPicPr>
          <p:cNvPr id="207" name="Google Shape;207;p37"/>
          <p:cNvPicPr preferRelativeResize="0"/>
          <p:nvPr/>
        </p:nvPicPr>
        <p:blipFill>
          <a:blip r:embed="rId3">
            <a:alphaModFix/>
          </a:blip>
          <a:stretch>
            <a:fillRect/>
          </a:stretch>
        </p:blipFill>
        <p:spPr>
          <a:xfrm>
            <a:off x="1261872" y="1060704"/>
            <a:ext cx="6629399" cy="377647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1" name="Shape 211"/>
        <p:cNvGrpSpPr/>
        <p:nvPr/>
      </p:nvGrpSpPr>
      <p:grpSpPr>
        <a:xfrm>
          <a:off x="0" y="0"/>
          <a:ext cx="0" cy="0"/>
          <a:chOff x="0" y="0"/>
          <a:chExt cx="0" cy="0"/>
        </a:xfrm>
      </p:grpSpPr>
      <p:sp>
        <p:nvSpPr>
          <p:cNvPr id="212" name="Google Shape;212;p38"/>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Example graphs from cAdvisor</a:t>
            </a:r>
            <a:endParaRPr/>
          </a:p>
        </p:txBody>
      </p:sp>
      <p:pic>
        <p:nvPicPr>
          <p:cNvPr id="213" name="Google Shape;213;p38"/>
          <p:cNvPicPr preferRelativeResize="0"/>
          <p:nvPr/>
        </p:nvPicPr>
        <p:blipFill>
          <a:blip r:embed="rId3">
            <a:alphaModFix/>
          </a:blip>
          <a:stretch>
            <a:fillRect/>
          </a:stretch>
        </p:blipFill>
        <p:spPr>
          <a:xfrm>
            <a:off x="1257925" y="1060704"/>
            <a:ext cx="6629399" cy="377647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7" name="Shape 217"/>
        <p:cNvGrpSpPr/>
        <p:nvPr/>
      </p:nvGrpSpPr>
      <p:grpSpPr>
        <a:xfrm>
          <a:off x="0" y="0"/>
          <a:ext cx="0" cy="0"/>
          <a:chOff x="0" y="0"/>
          <a:chExt cx="0" cy="0"/>
        </a:xfrm>
      </p:grpSpPr>
      <p:sp>
        <p:nvSpPr>
          <p:cNvPr id="218" name="Google Shape;218;p39"/>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Counters are easy, but lack detail: e.g. IO</a:t>
            </a:r>
            <a:endParaRPr/>
          </a:p>
        </p:txBody>
      </p:sp>
      <p:pic>
        <p:nvPicPr>
          <p:cNvPr id="219" name="Google Shape;219;p39"/>
          <p:cNvPicPr preferRelativeResize="0"/>
          <p:nvPr/>
        </p:nvPicPr>
        <p:blipFill>
          <a:blip r:embed="rId3">
            <a:alphaModFix/>
          </a:blip>
          <a:stretch>
            <a:fillRect/>
          </a:stretch>
        </p:blipFill>
        <p:spPr>
          <a:xfrm>
            <a:off x="2554700" y="1101616"/>
            <a:ext cx="6132105" cy="3775321"/>
          </a:xfrm>
          <a:prstGeom prst="rect">
            <a:avLst/>
          </a:prstGeom>
          <a:noFill/>
          <a:ln>
            <a:noFill/>
          </a:ln>
        </p:spPr>
      </p:pic>
      <p:sp>
        <p:nvSpPr>
          <p:cNvPr id="220" name="Google Shape;220;p39"/>
          <p:cNvSpPr txBox="1"/>
          <p:nvPr>
            <p:ph type="title"/>
          </p:nvPr>
        </p:nvSpPr>
        <p:spPr>
          <a:xfrm>
            <a:off x="457200" y="1212750"/>
            <a:ext cx="3451500" cy="27180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Clr>
                <a:schemeClr val="dk1"/>
              </a:buClr>
              <a:buSzPts val="1100"/>
              <a:buFont typeface="Arial"/>
              <a:buNone/>
            </a:pPr>
            <a:r>
              <a:rPr lang="en" sz="1400"/>
              <a:t>What’s the distribution?</a:t>
            </a:r>
            <a:endParaRPr sz="1400"/>
          </a:p>
          <a:p>
            <a:pPr indent="-317500" lvl="0" marL="457200" rtl="0" algn="l">
              <a:lnSpc>
                <a:spcPct val="150000"/>
              </a:lnSpc>
              <a:spcBef>
                <a:spcPts val="0"/>
              </a:spcBef>
              <a:spcAft>
                <a:spcPts val="0"/>
              </a:spcAft>
              <a:buSzPts val="1400"/>
              <a:buChar char="●"/>
            </a:pPr>
            <a:r>
              <a:rPr lang="en" sz="1400"/>
              <a:t>Many fast IOs?</a:t>
            </a:r>
            <a:endParaRPr sz="1400"/>
          </a:p>
          <a:p>
            <a:pPr indent="-317500" lvl="0" marL="457200" rtl="0" algn="l">
              <a:lnSpc>
                <a:spcPct val="150000"/>
              </a:lnSpc>
              <a:spcBef>
                <a:spcPts val="0"/>
              </a:spcBef>
              <a:spcAft>
                <a:spcPts val="0"/>
              </a:spcAft>
              <a:buSzPts val="1400"/>
              <a:buChar char="●"/>
            </a:pPr>
            <a:r>
              <a:rPr lang="en" sz="1400"/>
              <a:t>Few slow IOs?</a:t>
            </a:r>
            <a:endParaRPr sz="1400"/>
          </a:p>
          <a:p>
            <a:pPr indent="-317500" lvl="0" marL="457200" rtl="0" algn="l">
              <a:lnSpc>
                <a:spcPct val="150000"/>
              </a:lnSpc>
              <a:spcBef>
                <a:spcPts val="0"/>
              </a:spcBef>
              <a:spcAft>
                <a:spcPts val="0"/>
              </a:spcAft>
              <a:buSzPts val="1400"/>
              <a:buChar char="●"/>
            </a:pPr>
            <a:r>
              <a:rPr lang="en" sz="1400"/>
              <a:t>Some kind of mix?</a:t>
            </a:r>
            <a:endParaRPr sz="1400"/>
          </a:p>
          <a:p>
            <a:pPr indent="-317500" lvl="0" marL="457200" rtl="0" algn="l">
              <a:lnSpc>
                <a:spcPct val="150000"/>
              </a:lnSpc>
              <a:spcBef>
                <a:spcPts val="0"/>
              </a:spcBef>
              <a:spcAft>
                <a:spcPts val="0"/>
              </a:spcAft>
              <a:buSzPts val="1400"/>
              <a:buChar char="●"/>
            </a:pPr>
            <a:r>
              <a:rPr lang="en" sz="1400"/>
              <a:t>Read vs write speed?</a:t>
            </a:r>
            <a:endParaRPr sz="14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4" name="Shape 224"/>
        <p:cNvGrpSpPr/>
        <p:nvPr/>
      </p:nvGrpSpPr>
      <p:grpSpPr>
        <a:xfrm>
          <a:off x="0" y="0"/>
          <a:ext cx="0" cy="0"/>
          <a:chOff x="0" y="0"/>
          <a:chExt cx="0" cy="0"/>
        </a:xfrm>
      </p:grpSpPr>
      <p:sp>
        <p:nvSpPr>
          <p:cNvPr id="225" name="Google Shape;225;p40"/>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Histograms to the rescue</a:t>
            </a:r>
            <a:endParaRPr/>
          </a:p>
        </p:txBody>
      </p:sp>
      <p:sp>
        <p:nvSpPr>
          <p:cNvPr id="226" name="Google Shape;226;p40"/>
          <p:cNvSpPr txBox="1"/>
          <p:nvPr>
            <p:ph type="title"/>
          </p:nvPr>
        </p:nvSpPr>
        <p:spPr>
          <a:xfrm>
            <a:off x="457200" y="1063375"/>
            <a:ext cx="8229600" cy="3397800"/>
          </a:xfrm>
          <a:prstGeom prst="rect">
            <a:avLst/>
          </a:prstGeom>
        </p:spPr>
        <p:txBody>
          <a:bodyPr anchorCtr="0" anchor="t" bIns="91425" lIns="91425" spcFirstLastPara="1" rIns="91425" wrap="square" tIns="91425">
            <a:noAutofit/>
          </a:bodyPr>
          <a:lstStyle/>
          <a:p>
            <a:pPr indent="-317500" lvl="0" marL="457200" rtl="0" algn="l">
              <a:lnSpc>
                <a:spcPct val="150000"/>
              </a:lnSpc>
              <a:spcBef>
                <a:spcPts val="0"/>
              </a:spcBef>
              <a:spcAft>
                <a:spcPts val="0"/>
              </a:spcAft>
              <a:buSzPts val="1400"/>
              <a:buChar char="●"/>
            </a:pPr>
            <a:r>
              <a:rPr lang="en" sz="1400"/>
              <a:t>Counter:</a:t>
            </a:r>
            <a:endParaRPr sz="1400"/>
          </a:p>
          <a:p>
            <a:pPr indent="0" lvl="0" marL="457200" rtl="0" algn="l">
              <a:lnSpc>
                <a:spcPct val="150000"/>
              </a:lnSpc>
              <a:spcBef>
                <a:spcPts val="0"/>
              </a:spcBef>
              <a:spcAft>
                <a:spcPts val="0"/>
              </a:spcAft>
              <a:buNone/>
            </a:pPr>
            <a:r>
              <a:rPr b="1" lang="en" sz="1200">
                <a:latin typeface="Roboto Mono"/>
                <a:ea typeface="Roboto Mono"/>
                <a:cs typeface="Roboto Mono"/>
                <a:sym typeface="Roboto Mono"/>
              </a:rPr>
              <a:t>node_disk_io_time_ms{instance="foo", device="sdc"} 39251489</a:t>
            </a:r>
            <a:endParaRPr b="1" sz="1200">
              <a:latin typeface="Roboto Mono"/>
              <a:ea typeface="Roboto Mono"/>
              <a:cs typeface="Roboto Mono"/>
              <a:sym typeface="Roboto Mono"/>
            </a:endParaRPr>
          </a:p>
          <a:p>
            <a:pPr indent="-317500" lvl="0" marL="457200" rtl="0" algn="l">
              <a:lnSpc>
                <a:spcPct val="150000"/>
              </a:lnSpc>
              <a:spcBef>
                <a:spcPts val="0"/>
              </a:spcBef>
              <a:spcAft>
                <a:spcPts val="0"/>
              </a:spcAft>
              <a:buSzPts val="1400"/>
              <a:buChar char="●"/>
            </a:pPr>
            <a:r>
              <a:rPr lang="en" sz="1400"/>
              <a:t>Histogram:</a:t>
            </a:r>
            <a:endParaRPr sz="1400"/>
          </a:p>
          <a:p>
            <a:pPr indent="0" lvl="0" marL="457200" rtl="0" algn="l">
              <a:lnSpc>
                <a:spcPct val="115000"/>
              </a:lnSpc>
              <a:spcBef>
                <a:spcPts val="0"/>
              </a:spcBef>
              <a:spcAft>
                <a:spcPts val="0"/>
              </a:spcAft>
              <a:buNone/>
            </a:pPr>
            <a:r>
              <a:rPr b="1" lang="en" sz="1200">
                <a:latin typeface="Roboto Mono"/>
                <a:ea typeface="Roboto Mono"/>
                <a:cs typeface="Roboto Mono"/>
                <a:sym typeface="Roboto Mono"/>
              </a:rPr>
              <a:t>bio_latency_seconds_bucket{instance="foo", device="sdc", le="+Inf"} 53516704</a:t>
            </a:r>
            <a:endParaRPr b="1" sz="1200">
              <a:latin typeface="Roboto Mono"/>
              <a:ea typeface="Roboto Mono"/>
              <a:cs typeface="Roboto Mono"/>
              <a:sym typeface="Roboto Mono"/>
            </a:endParaRPr>
          </a:p>
          <a:p>
            <a:pPr indent="0" lvl="0" marL="457200" rtl="0" algn="l">
              <a:lnSpc>
                <a:spcPct val="115000"/>
              </a:lnSpc>
              <a:spcBef>
                <a:spcPts val="0"/>
              </a:spcBef>
              <a:spcAft>
                <a:spcPts val="0"/>
              </a:spcAft>
              <a:buNone/>
            </a:pPr>
            <a:r>
              <a:rPr b="1" lang="en" sz="1200">
                <a:latin typeface="Roboto Mono"/>
                <a:ea typeface="Roboto Mono"/>
                <a:cs typeface="Roboto Mono"/>
                <a:sym typeface="Roboto Mono"/>
              </a:rPr>
              <a:t>bio_latency_seconds_bucket{instance="foo", device="sdc", le="67.108864"} 53516704</a:t>
            </a:r>
            <a:endParaRPr b="1" sz="1200">
              <a:latin typeface="Roboto Mono"/>
              <a:ea typeface="Roboto Mono"/>
              <a:cs typeface="Roboto Mono"/>
              <a:sym typeface="Roboto Mono"/>
            </a:endParaRPr>
          </a:p>
          <a:p>
            <a:pPr indent="0" lvl="0" marL="457200" rtl="0" algn="l">
              <a:lnSpc>
                <a:spcPct val="115000"/>
              </a:lnSpc>
              <a:spcBef>
                <a:spcPts val="0"/>
              </a:spcBef>
              <a:spcAft>
                <a:spcPts val="0"/>
              </a:spcAft>
              <a:buNone/>
            </a:pPr>
            <a:r>
              <a:rPr b="1" lang="en" sz="1200">
                <a:latin typeface="Roboto Mono"/>
                <a:ea typeface="Roboto Mono"/>
                <a:cs typeface="Roboto Mono"/>
                <a:sym typeface="Roboto Mono"/>
              </a:rPr>
              <a:t>...</a:t>
            </a:r>
            <a:endParaRPr b="1" sz="1200">
              <a:latin typeface="Roboto Mono"/>
              <a:ea typeface="Roboto Mono"/>
              <a:cs typeface="Roboto Mono"/>
              <a:sym typeface="Roboto Mono"/>
            </a:endParaRPr>
          </a:p>
          <a:p>
            <a:pPr indent="0" lvl="0" marL="457200" rtl="0" algn="l">
              <a:lnSpc>
                <a:spcPct val="115000"/>
              </a:lnSpc>
              <a:spcBef>
                <a:spcPts val="0"/>
              </a:spcBef>
              <a:spcAft>
                <a:spcPts val="0"/>
              </a:spcAft>
              <a:buNone/>
            </a:pPr>
            <a:r>
              <a:rPr b="1" lang="en" sz="1200">
                <a:latin typeface="Roboto Mono"/>
                <a:ea typeface="Roboto Mono"/>
                <a:cs typeface="Roboto Mono"/>
                <a:sym typeface="Roboto Mono"/>
              </a:rPr>
              <a:t>bio_latency_seconds_bucket{instance="foo", device="sdc", le="0.001024"} 51574285</a:t>
            </a:r>
            <a:endParaRPr b="1" sz="1200">
              <a:latin typeface="Roboto Mono"/>
              <a:ea typeface="Roboto Mono"/>
              <a:cs typeface="Roboto Mono"/>
              <a:sym typeface="Roboto Mono"/>
            </a:endParaRPr>
          </a:p>
          <a:p>
            <a:pPr indent="0" lvl="0" marL="457200" rtl="0" algn="l">
              <a:lnSpc>
                <a:spcPct val="115000"/>
              </a:lnSpc>
              <a:spcBef>
                <a:spcPts val="0"/>
              </a:spcBef>
              <a:spcAft>
                <a:spcPts val="0"/>
              </a:spcAft>
              <a:buNone/>
            </a:pPr>
            <a:r>
              <a:rPr b="1" lang="en" sz="1200">
                <a:latin typeface="Roboto Mono"/>
                <a:ea typeface="Roboto Mono"/>
                <a:cs typeface="Roboto Mono"/>
                <a:sym typeface="Roboto Mono"/>
              </a:rPr>
              <a:t>bio_latency_seconds_bucket{instance="foo", device="sdc", le="0.000512"} 46825073</a:t>
            </a:r>
            <a:endParaRPr b="1" sz="1200">
              <a:latin typeface="Roboto Mono"/>
              <a:ea typeface="Roboto Mono"/>
              <a:cs typeface="Roboto Mono"/>
              <a:sym typeface="Roboto Mono"/>
            </a:endParaRPr>
          </a:p>
          <a:p>
            <a:pPr indent="0" lvl="0" marL="457200" rtl="0" algn="l">
              <a:lnSpc>
                <a:spcPct val="115000"/>
              </a:lnSpc>
              <a:spcBef>
                <a:spcPts val="0"/>
              </a:spcBef>
              <a:spcAft>
                <a:spcPts val="0"/>
              </a:spcAft>
              <a:buNone/>
            </a:pPr>
            <a:r>
              <a:rPr b="1" lang="en" sz="1200">
                <a:latin typeface="Roboto Mono"/>
                <a:ea typeface="Roboto Mono"/>
                <a:cs typeface="Roboto Mono"/>
                <a:sym typeface="Roboto Mono"/>
              </a:rPr>
              <a:t>bio_latency_seconds_bucket{instance="foo", device="sdc", le="0.000256"} 33208881</a:t>
            </a:r>
            <a:endParaRPr b="1" sz="1200">
              <a:latin typeface="Roboto Mono"/>
              <a:ea typeface="Roboto Mono"/>
              <a:cs typeface="Roboto Mono"/>
              <a:sym typeface="Roboto Mono"/>
            </a:endParaRPr>
          </a:p>
          <a:p>
            <a:pPr indent="0" lvl="0" marL="457200" rtl="0" algn="l">
              <a:lnSpc>
                <a:spcPct val="115000"/>
              </a:lnSpc>
              <a:spcBef>
                <a:spcPts val="0"/>
              </a:spcBef>
              <a:spcAft>
                <a:spcPts val="0"/>
              </a:spcAft>
              <a:buNone/>
            </a:pPr>
            <a:r>
              <a:rPr b="1" lang="en" sz="1200">
                <a:latin typeface="Roboto Mono"/>
                <a:ea typeface="Roboto Mono"/>
                <a:cs typeface="Roboto Mono"/>
                <a:sym typeface="Roboto Mono"/>
              </a:rPr>
              <a:t>bio_latency_seconds_bucket{instance="foo", device="sdc", le="0.000128"} 9037907</a:t>
            </a:r>
            <a:endParaRPr b="1" sz="1200">
              <a:latin typeface="Roboto Mono"/>
              <a:ea typeface="Roboto Mono"/>
              <a:cs typeface="Roboto Mono"/>
              <a:sym typeface="Roboto Mono"/>
            </a:endParaRPr>
          </a:p>
          <a:p>
            <a:pPr indent="0" lvl="0" marL="457200" rtl="0" algn="l">
              <a:lnSpc>
                <a:spcPct val="115000"/>
              </a:lnSpc>
              <a:spcBef>
                <a:spcPts val="0"/>
              </a:spcBef>
              <a:spcAft>
                <a:spcPts val="0"/>
              </a:spcAft>
              <a:buNone/>
            </a:pPr>
            <a:r>
              <a:rPr b="1" lang="en" sz="1200">
                <a:latin typeface="Roboto Mono"/>
                <a:ea typeface="Roboto Mono"/>
                <a:cs typeface="Roboto Mono"/>
                <a:sym typeface="Roboto Mono"/>
              </a:rPr>
              <a:t>bio_latency_seconds_bucket{instance="foo", device="sdc", le="6.4e-05"} 239629</a:t>
            </a:r>
            <a:endParaRPr b="1" sz="1200">
              <a:latin typeface="Roboto Mono"/>
              <a:ea typeface="Roboto Mono"/>
              <a:cs typeface="Roboto Mono"/>
              <a:sym typeface="Roboto Mono"/>
            </a:endParaRPr>
          </a:p>
          <a:p>
            <a:pPr indent="0" lvl="0" marL="457200" rtl="0" algn="l">
              <a:lnSpc>
                <a:spcPct val="115000"/>
              </a:lnSpc>
              <a:spcBef>
                <a:spcPts val="0"/>
              </a:spcBef>
              <a:spcAft>
                <a:spcPts val="0"/>
              </a:spcAft>
              <a:buNone/>
            </a:pPr>
            <a:r>
              <a:rPr b="1" lang="en" sz="1200">
                <a:latin typeface="Roboto Mono"/>
                <a:ea typeface="Roboto Mono"/>
                <a:cs typeface="Roboto Mono"/>
                <a:sym typeface="Roboto Mono"/>
              </a:rPr>
              <a:t>bio_latency_seconds_bucket{instance="foo", device="sdc", le="3.2e-05"} 132</a:t>
            </a:r>
            <a:endParaRPr b="1" sz="1200">
              <a:latin typeface="Roboto Mono"/>
              <a:ea typeface="Roboto Mono"/>
              <a:cs typeface="Roboto Mono"/>
              <a:sym typeface="Roboto Mono"/>
            </a:endParaRPr>
          </a:p>
          <a:p>
            <a:pPr indent="0" lvl="0" marL="457200" rtl="0" algn="l">
              <a:lnSpc>
                <a:spcPct val="115000"/>
              </a:lnSpc>
              <a:spcBef>
                <a:spcPts val="0"/>
              </a:spcBef>
              <a:spcAft>
                <a:spcPts val="0"/>
              </a:spcAft>
              <a:buNone/>
            </a:pPr>
            <a:r>
              <a:rPr b="1" lang="en" sz="1200">
                <a:latin typeface="Roboto Mono"/>
                <a:ea typeface="Roboto Mono"/>
                <a:cs typeface="Roboto Mono"/>
                <a:sym typeface="Roboto Mono"/>
              </a:rPr>
              <a:t>bio_latency_seconds_bucket{instance="foo", device="sdc", le="1.6e-05"} 42</a:t>
            </a:r>
            <a:endParaRPr b="1" sz="1200">
              <a:latin typeface="Roboto Mono"/>
              <a:ea typeface="Roboto Mono"/>
              <a:cs typeface="Roboto Mono"/>
              <a:sym typeface="Roboto Mono"/>
            </a:endParaRPr>
          </a:p>
          <a:p>
            <a:pPr indent="0" lvl="0" marL="457200" rtl="0" algn="l">
              <a:lnSpc>
                <a:spcPct val="115000"/>
              </a:lnSpc>
              <a:spcBef>
                <a:spcPts val="0"/>
              </a:spcBef>
              <a:spcAft>
                <a:spcPts val="0"/>
              </a:spcAft>
              <a:buNone/>
            </a:pPr>
            <a:r>
              <a:rPr b="1" lang="en" sz="1200">
                <a:latin typeface="Roboto Mono"/>
                <a:ea typeface="Roboto Mono"/>
                <a:cs typeface="Roboto Mono"/>
                <a:sym typeface="Roboto Mono"/>
              </a:rPr>
              <a:t>bio_latency_seconds_bucket{instance="foo", device="sdc", le="8e-06"} 29</a:t>
            </a:r>
            <a:endParaRPr b="1" sz="1200">
              <a:latin typeface="Roboto Mono"/>
              <a:ea typeface="Roboto Mono"/>
              <a:cs typeface="Roboto Mono"/>
              <a:sym typeface="Roboto Mono"/>
            </a:endParaRPr>
          </a:p>
          <a:p>
            <a:pPr indent="0" lvl="0" marL="457200" rtl="0" algn="l">
              <a:lnSpc>
                <a:spcPct val="115000"/>
              </a:lnSpc>
              <a:spcBef>
                <a:spcPts val="0"/>
              </a:spcBef>
              <a:spcAft>
                <a:spcPts val="0"/>
              </a:spcAft>
              <a:buNone/>
            </a:pPr>
            <a:r>
              <a:rPr b="1" lang="en" sz="1200">
                <a:latin typeface="Roboto Mono"/>
                <a:ea typeface="Roboto Mono"/>
                <a:cs typeface="Roboto Mono"/>
                <a:sym typeface="Roboto Mono"/>
              </a:rPr>
              <a:t>bio_latency_seconds_bucket{instance="foo", device="sdc", le="4e-06"} 2</a:t>
            </a:r>
            <a:endParaRPr b="1" sz="1200">
              <a:latin typeface="Roboto Mono"/>
              <a:ea typeface="Roboto Mono"/>
              <a:cs typeface="Roboto Mono"/>
              <a:sym typeface="Roboto Mono"/>
            </a:endParaRPr>
          </a:p>
          <a:p>
            <a:pPr indent="0" lvl="0" marL="457200" rtl="0" algn="l">
              <a:lnSpc>
                <a:spcPct val="115000"/>
              </a:lnSpc>
              <a:spcBef>
                <a:spcPts val="0"/>
              </a:spcBef>
              <a:spcAft>
                <a:spcPts val="0"/>
              </a:spcAft>
              <a:buNone/>
            </a:pPr>
            <a:r>
              <a:rPr b="1" lang="en" sz="1200">
                <a:latin typeface="Roboto Mono"/>
                <a:ea typeface="Roboto Mono"/>
                <a:cs typeface="Roboto Mono"/>
                <a:sym typeface="Roboto Mono"/>
              </a:rPr>
              <a:t>bio_latency_seconds_bucket{instance="foo", device="sdc", le="2e-06"} 0</a:t>
            </a:r>
            <a:endParaRPr b="1" sz="1200">
              <a:latin typeface="Roboto Mono"/>
              <a:ea typeface="Roboto Mono"/>
              <a:cs typeface="Roboto Mono"/>
              <a:sym typeface="Roboto Mono"/>
            </a:endParaRPr>
          </a:p>
          <a:p>
            <a:pPr indent="0" lvl="0" marL="457200" rtl="0" algn="l">
              <a:lnSpc>
                <a:spcPct val="150000"/>
              </a:lnSpc>
              <a:spcBef>
                <a:spcPts val="0"/>
              </a:spcBef>
              <a:spcAft>
                <a:spcPts val="0"/>
              </a:spcAft>
              <a:buNone/>
            </a:pPr>
            <a:r>
              <a:t/>
            </a:r>
            <a:endParaRPr sz="1400"/>
          </a:p>
          <a:p>
            <a:pPr indent="0" lvl="0" marL="457200" rtl="0" algn="l">
              <a:lnSpc>
                <a:spcPct val="150000"/>
              </a:lnSpc>
              <a:spcBef>
                <a:spcPts val="0"/>
              </a:spcBef>
              <a:spcAft>
                <a:spcPts val="0"/>
              </a:spcAft>
              <a:buNone/>
            </a:pPr>
            <a:r>
              <a:t/>
            </a:r>
            <a:endParaRPr sz="14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0" name="Shape 230"/>
        <p:cNvGrpSpPr/>
        <p:nvPr/>
      </p:nvGrpSpPr>
      <p:grpSpPr>
        <a:xfrm>
          <a:off x="0" y="0"/>
          <a:ext cx="0" cy="0"/>
          <a:chOff x="0" y="0"/>
          <a:chExt cx="0" cy="0"/>
        </a:xfrm>
      </p:grpSpPr>
      <p:sp>
        <p:nvSpPr>
          <p:cNvPr id="231" name="Google Shape;231;p41"/>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Can be nicely visualized with new Grafana</a:t>
            </a:r>
            <a:endParaRPr/>
          </a:p>
        </p:txBody>
      </p:sp>
      <p:sp>
        <p:nvSpPr>
          <p:cNvPr id="232" name="Google Shape;232;p41"/>
          <p:cNvSpPr/>
          <p:nvPr/>
        </p:nvSpPr>
        <p:spPr>
          <a:xfrm>
            <a:off x="1641557" y="3651075"/>
            <a:ext cx="2435875" cy="745475"/>
          </a:xfrm>
          <a:custGeom>
            <a:rect b="b" l="l" r="r" t="t"/>
            <a:pathLst>
              <a:path extrusionOk="0" h="29819" w="97435">
                <a:moveTo>
                  <a:pt x="907" y="0"/>
                </a:moveTo>
                <a:cubicBezTo>
                  <a:pt x="2427" y="4560"/>
                  <a:pt x="-6063" y="22585"/>
                  <a:pt x="10025" y="27361"/>
                </a:cubicBezTo>
                <a:cubicBezTo>
                  <a:pt x="26113" y="32137"/>
                  <a:pt x="82867" y="28442"/>
                  <a:pt x="97435" y="28658"/>
                </a:cubicBezTo>
              </a:path>
            </a:pathLst>
          </a:custGeom>
          <a:noFill/>
          <a:ln cap="flat" cmpd="sng" w="38100">
            <a:solidFill>
              <a:schemeClr val="lt2"/>
            </a:solidFill>
            <a:prstDash val="solid"/>
            <a:round/>
            <a:headEnd len="med" w="med" type="none"/>
            <a:tailEnd len="med" w="med" type="stealth"/>
          </a:ln>
        </p:spPr>
      </p:sp>
      <p:pic>
        <p:nvPicPr>
          <p:cNvPr id="233" name="Google Shape;233;p41"/>
          <p:cNvPicPr preferRelativeResize="0"/>
          <p:nvPr/>
        </p:nvPicPr>
        <p:blipFill>
          <a:blip r:embed="rId3">
            <a:alphaModFix/>
          </a:blip>
          <a:stretch>
            <a:fillRect/>
          </a:stretch>
        </p:blipFill>
        <p:spPr>
          <a:xfrm>
            <a:off x="3899825" y="1914825"/>
            <a:ext cx="5244174" cy="3228674"/>
          </a:xfrm>
          <a:prstGeom prst="rect">
            <a:avLst/>
          </a:prstGeom>
          <a:noFill/>
          <a:ln>
            <a:noFill/>
          </a:ln>
        </p:spPr>
      </p:pic>
      <p:pic>
        <p:nvPicPr>
          <p:cNvPr id="234" name="Google Shape;234;p41"/>
          <p:cNvPicPr preferRelativeResize="0"/>
          <p:nvPr/>
        </p:nvPicPr>
        <p:blipFill>
          <a:blip r:embed="rId4">
            <a:alphaModFix/>
          </a:blip>
          <a:stretch>
            <a:fillRect/>
          </a:stretch>
        </p:blipFill>
        <p:spPr>
          <a:xfrm>
            <a:off x="457200" y="1063375"/>
            <a:ext cx="4619302" cy="2843949"/>
          </a:xfrm>
          <a:prstGeom prst="rect">
            <a:avLst/>
          </a:prstGeom>
          <a:noFill/>
          <a:ln>
            <a:noFill/>
          </a:ln>
        </p:spPr>
      </p:pic>
      <p:sp>
        <p:nvSpPr>
          <p:cNvPr id="235" name="Google Shape;235;p41"/>
          <p:cNvSpPr txBox="1"/>
          <p:nvPr/>
        </p:nvSpPr>
        <p:spPr>
          <a:xfrm>
            <a:off x="639600" y="4530550"/>
            <a:ext cx="2727300" cy="37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latin typeface="Open Sans"/>
                <a:ea typeface="Open Sans"/>
                <a:cs typeface="Open Sans"/>
                <a:sym typeface="Open Sans"/>
              </a:rPr>
              <a:t>Disk upgrade in production</a:t>
            </a:r>
            <a:endParaRPr>
              <a:solidFill>
                <a:schemeClr val="lt1"/>
              </a:solidFill>
              <a:latin typeface="Open Sans"/>
              <a:ea typeface="Open Sans"/>
              <a:cs typeface="Open Sans"/>
              <a:sym typeface="Open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9" name="Shape 239"/>
        <p:cNvGrpSpPr/>
        <p:nvPr/>
      </p:nvGrpSpPr>
      <p:grpSpPr>
        <a:xfrm>
          <a:off x="0" y="0"/>
          <a:ext cx="0" cy="0"/>
          <a:chOff x="0" y="0"/>
          <a:chExt cx="0" cy="0"/>
        </a:xfrm>
      </p:grpSpPr>
      <p:sp>
        <p:nvSpPr>
          <p:cNvPr id="240" name="Google Shape;240;p42"/>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Larger view to see in detail</a:t>
            </a:r>
            <a:endParaRPr/>
          </a:p>
        </p:txBody>
      </p:sp>
      <p:pic>
        <p:nvPicPr>
          <p:cNvPr id="241" name="Google Shape;241;p42"/>
          <p:cNvPicPr preferRelativeResize="0"/>
          <p:nvPr/>
        </p:nvPicPr>
        <p:blipFill>
          <a:blip r:embed="rId3">
            <a:alphaModFix/>
          </a:blip>
          <a:stretch>
            <a:fillRect/>
          </a:stretch>
        </p:blipFill>
        <p:spPr>
          <a:xfrm>
            <a:off x="1166750" y="950525"/>
            <a:ext cx="6810477" cy="419297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5" name="Shape 245"/>
        <p:cNvGrpSpPr/>
        <p:nvPr/>
      </p:nvGrpSpPr>
      <p:grpSpPr>
        <a:xfrm>
          <a:off x="0" y="0"/>
          <a:ext cx="0" cy="0"/>
          <a:chOff x="0" y="0"/>
          <a:chExt cx="0" cy="0"/>
        </a:xfrm>
      </p:grpSpPr>
      <p:sp>
        <p:nvSpPr>
          <p:cNvPr id="246" name="Google Shape;246;p43"/>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So much for holding up to spec</a:t>
            </a:r>
            <a:endParaRPr/>
          </a:p>
        </p:txBody>
      </p:sp>
      <p:pic>
        <p:nvPicPr>
          <p:cNvPr id="247" name="Google Shape;247;p43"/>
          <p:cNvPicPr preferRelativeResize="0"/>
          <p:nvPr/>
        </p:nvPicPr>
        <p:blipFill>
          <a:blip r:embed="rId3">
            <a:alphaModFix/>
          </a:blip>
          <a:stretch>
            <a:fillRect/>
          </a:stretch>
        </p:blipFill>
        <p:spPr>
          <a:xfrm>
            <a:off x="1166750" y="950525"/>
            <a:ext cx="6810477" cy="4192974"/>
          </a:xfrm>
          <a:prstGeom prst="rect">
            <a:avLst/>
          </a:prstGeom>
          <a:noFill/>
          <a:ln>
            <a:noFill/>
          </a:ln>
        </p:spPr>
      </p:pic>
      <p:pic>
        <p:nvPicPr>
          <p:cNvPr id="248" name="Google Shape;248;p43"/>
          <p:cNvPicPr preferRelativeResize="0"/>
          <p:nvPr/>
        </p:nvPicPr>
        <p:blipFill>
          <a:blip r:embed="rId4">
            <a:alphaModFix/>
          </a:blip>
          <a:stretch>
            <a:fillRect/>
          </a:stretch>
        </p:blipFill>
        <p:spPr>
          <a:xfrm>
            <a:off x="457200" y="1063375"/>
            <a:ext cx="2513375" cy="1364699"/>
          </a:xfrm>
          <a:prstGeom prst="rect">
            <a:avLst/>
          </a:prstGeom>
          <a:noFill/>
          <a:ln cap="flat" cmpd="sng" w="19050">
            <a:solidFill>
              <a:schemeClr val="dk2"/>
            </a:solidFill>
            <a:prstDash val="solid"/>
            <a:round/>
            <a:headEnd len="sm" w="sm" type="none"/>
            <a:tailEnd len="sm" w="sm" type="none"/>
          </a:ln>
        </p:spPr>
      </p:pic>
      <p:pic>
        <p:nvPicPr>
          <p:cNvPr id="249" name="Google Shape;249;p43"/>
          <p:cNvPicPr preferRelativeResize="0"/>
          <p:nvPr/>
        </p:nvPicPr>
        <p:blipFill>
          <a:blip r:embed="rId5">
            <a:alphaModFix/>
          </a:blip>
          <a:stretch>
            <a:fillRect/>
          </a:stretch>
        </p:blipFill>
        <p:spPr>
          <a:xfrm>
            <a:off x="6144350" y="1037975"/>
            <a:ext cx="2542462" cy="1415500"/>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3" name="Shape 253"/>
        <p:cNvGrpSpPr/>
        <p:nvPr/>
      </p:nvGrpSpPr>
      <p:grpSpPr>
        <a:xfrm>
          <a:off x="0" y="0"/>
          <a:ext cx="0" cy="0"/>
          <a:chOff x="0" y="0"/>
          <a:chExt cx="0" cy="0"/>
        </a:xfrm>
      </p:grpSpPr>
      <p:sp>
        <p:nvSpPr>
          <p:cNvPr id="254" name="Google Shape;254;p44"/>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Linux kernel only gives you counters</a:t>
            </a:r>
            <a:endParaRPr/>
          </a:p>
        </p:txBody>
      </p:sp>
      <p:pic>
        <p:nvPicPr>
          <p:cNvPr id="255" name="Google Shape;255;p44"/>
          <p:cNvPicPr preferRelativeResize="0"/>
          <p:nvPr/>
        </p:nvPicPr>
        <p:blipFill>
          <a:blip r:embed="rId3">
            <a:alphaModFix/>
          </a:blip>
          <a:stretch>
            <a:fillRect/>
          </a:stretch>
        </p:blipFill>
        <p:spPr>
          <a:xfrm>
            <a:off x="1170432" y="950976"/>
            <a:ext cx="6812278" cy="4266112"/>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9" name="Shape 259"/>
        <p:cNvGrpSpPr/>
        <p:nvPr/>
      </p:nvGrpSpPr>
      <p:grpSpPr>
        <a:xfrm>
          <a:off x="0" y="0"/>
          <a:ext cx="0" cy="0"/>
          <a:chOff x="0" y="0"/>
          <a:chExt cx="0" cy="0"/>
        </a:xfrm>
      </p:grpSpPr>
      <p:sp>
        <p:nvSpPr>
          <p:cNvPr id="260" name="Google Shape;260;p45"/>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200">
                <a:solidFill>
                  <a:schemeClr val="accent1"/>
                </a:solidFill>
              </a:rPr>
              <a:t>Autodesk research: </a:t>
            </a:r>
            <a:r>
              <a:rPr lang="en" sz="3200" u="sng">
                <a:solidFill>
                  <a:schemeClr val="accent1"/>
                </a:solidFill>
                <a:hlinkClick r:id="rId3"/>
              </a:rPr>
              <a:t>Datasaurus</a:t>
            </a:r>
            <a:r>
              <a:rPr lang="en">
                <a:solidFill>
                  <a:schemeClr val="accent1"/>
                </a:solidFill>
              </a:rPr>
              <a:t> (animated)</a:t>
            </a:r>
            <a:endParaRPr>
              <a:solidFill>
                <a:schemeClr val="accent1"/>
              </a:solidFill>
            </a:endParaRPr>
          </a:p>
        </p:txBody>
      </p:sp>
      <p:pic>
        <p:nvPicPr>
          <p:cNvPr id="261" name="Google Shape;261;p45"/>
          <p:cNvPicPr preferRelativeResize="0"/>
          <p:nvPr/>
        </p:nvPicPr>
        <p:blipFill>
          <a:blip r:embed="rId4">
            <a:alphaModFix/>
          </a:blip>
          <a:stretch>
            <a:fillRect/>
          </a:stretch>
        </p:blipFill>
        <p:spPr>
          <a:xfrm>
            <a:off x="152400" y="1215778"/>
            <a:ext cx="8839202" cy="335665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5" name="Shape 265"/>
        <p:cNvGrpSpPr/>
        <p:nvPr/>
      </p:nvGrpSpPr>
      <p:grpSpPr>
        <a:xfrm>
          <a:off x="0" y="0"/>
          <a:ext cx="0" cy="0"/>
          <a:chOff x="0" y="0"/>
          <a:chExt cx="0" cy="0"/>
        </a:xfrm>
      </p:grpSpPr>
      <p:sp>
        <p:nvSpPr>
          <p:cNvPr id="266" name="Google Shape;266;p46"/>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200">
                <a:solidFill>
                  <a:schemeClr val="accent1"/>
                </a:solidFill>
              </a:rPr>
              <a:t>Autodesk research: </a:t>
            </a:r>
            <a:r>
              <a:rPr lang="en" sz="3200" u="sng">
                <a:solidFill>
                  <a:schemeClr val="accent1"/>
                </a:solidFill>
                <a:hlinkClick r:id="rId3"/>
              </a:rPr>
              <a:t>Datasaurus</a:t>
            </a:r>
            <a:r>
              <a:rPr lang="en">
                <a:solidFill>
                  <a:schemeClr val="accent1"/>
                </a:solidFill>
              </a:rPr>
              <a:t> (animated)</a:t>
            </a:r>
            <a:endParaRPr>
              <a:solidFill>
                <a:schemeClr val="accent1"/>
              </a:solidFill>
            </a:endParaRPr>
          </a:p>
        </p:txBody>
      </p:sp>
      <p:pic>
        <p:nvPicPr>
          <p:cNvPr id="267" name="Google Shape;267;p46"/>
          <p:cNvPicPr preferRelativeResize="0"/>
          <p:nvPr/>
        </p:nvPicPr>
        <p:blipFill>
          <a:blip r:embed="rId4">
            <a:alphaModFix/>
          </a:blip>
          <a:stretch>
            <a:fillRect/>
          </a:stretch>
        </p:blipFill>
        <p:spPr>
          <a:xfrm>
            <a:off x="152400" y="1139578"/>
            <a:ext cx="8839200" cy="1870964"/>
          </a:xfrm>
          <a:prstGeom prst="rect">
            <a:avLst/>
          </a:prstGeom>
          <a:noFill/>
          <a:ln>
            <a:noFill/>
          </a:ln>
        </p:spPr>
      </p:pic>
      <p:pic>
        <p:nvPicPr>
          <p:cNvPr id="268" name="Google Shape;268;p46"/>
          <p:cNvPicPr preferRelativeResize="0"/>
          <p:nvPr/>
        </p:nvPicPr>
        <p:blipFill>
          <a:blip r:embed="rId5">
            <a:alphaModFix/>
          </a:blip>
          <a:stretch>
            <a:fillRect/>
          </a:stretch>
        </p:blipFill>
        <p:spPr>
          <a:xfrm>
            <a:off x="1930200" y="3086742"/>
            <a:ext cx="5283609" cy="1751958"/>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0">
  <p:cSld>
    <p:spTree>
      <p:nvGrpSpPr>
        <p:cNvPr id="272" name="Shape 272"/>
        <p:cNvGrpSpPr/>
        <p:nvPr/>
      </p:nvGrpSpPr>
      <p:grpSpPr>
        <a:xfrm>
          <a:off x="0" y="0"/>
          <a:ext cx="0" cy="0"/>
          <a:chOff x="0" y="0"/>
          <a:chExt cx="0" cy="0"/>
        </a:xfrm>
      </p:grpSpPr>
      <p:sp>
        <p:nvSpPr>
          <p:cNvPr id="273" name="Google Shape;273;p47"/>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200">
                <a:solidFill>
                  <a:schemeClr val="accent1"/>
                </a:solidFill>
              </a:rPr>
              <a:t>Gil Tene: </a:t>
            </a:r>
            <a:r>
              <a:rPr lang="en" sz="3200" u="sng">
                <a:solidFill>
                  <a:schemeClr val="accent1"/>
                </a:solidFill>
                <a:hlinkClick r:id="rId3"/>
              </a:rPr>
              <a:t>How to Not Measure Latency</a:t>
            </a:r>
            <a:endParaRPr>
              <a:solidFill>
                <a:schemeClr val="accent1"/>
              </a:solidFill>
            </a:endParaRPr>
          </a:p>
        </p:txBody>
      </p:sp>
      <p:pic>
        <p:nvPicPr>
          <p:cNvPr id="274" name="Google Shape;274;p47"/>
          <p:cNvPicPr preferRelativeResize="0"/>
          <p:nvPr/>
        </p:nvPicPr>
        <p:blipFill>
          <a:blip r:embed="rId4">
            <a:alphaModFix/>
          </a:blip>
          <a:stretch>
            <a:fillRect/>
          </a:stretch>
        </p:blipFill>
        <p:spPr>
          <a:xfrm>
            <a:off x="1923400" y="1063378"/>
            <a:ext cx="5297192" cy="3775322"/>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8" name="Shape 278"/>
        <p:cNvGrpSpPr/>
        <p:nvPr/>
      </p:nvGrpSpPr>
      <p:grpSpPr>
        <a:xfrm>
          <a:off x="0" y="0"/>
          <a:ext cx="0" cy="0"/>
          <a:chOff x="0" y="0"/>
          <a:chExt cx="0" cy="0"/>
        </a:xfrm>
      </p:grpSpPr>
      <p:sp>
        <p:nvSpPr>
          <p:cNvPr id="279" name="Google Shape;279;p48"/>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You need individual events for histograms</a:t>
            </a:r>
            <a:endParaRPr/>
          </a:p>
        </p:txBody>
      </p:sp>
      <p:sp>
        <p:nvSpPr>
          <p:cNvPr id="280" name="Google Shape;280;p48"/>
          <p:cNvSpPr txBox="1"/>
          <p:nvPr>
            <p:ph type="title"/>
          </p:nvPr>
        </p:nvSpPr>
        <p:spPr>
          <a:xfrm>
            <a:off x="457200" y="1667450"/>
            <a:ext cx="8229600" cy="2596500"/>
          </a:xfrm>
          <a:prstGeom prst="rect">
            <a:avLst/>
          </a:prstGeom>
        </p:spPr>
        <p:txBody>
          <a:bodyPr anchorCtr="0" anchor="t" bIns="91425" lIns="91425" spcFirstLastPara="1" rIns="91425" wrap="square" tIns="91425">
            <a:noAutofit/>
          </a:bodyPr>
          <a:lstStyle/>
          <a:p>
            <a:pPr indent="-342900" lvl="0" marL="457200" rtl="0" algn="l">
              <a:lnSpc>
                <a:spcPct val="150000"/>
              </a:lnSpc>
              <a:spcBef>
                <a:spcPts val="0"/>
              </a:spcBef>
              <a:spcAft>
                <a:spcPts val="0"/>
              </a:spcAft>
              <a:buSzPts val="1800"/>
              <a:buChar char="●"/>
            </a:pPr>
            <a:r>
              <a:rPr lang="en" sz="1800"/>
              <a:t>Solution has to be low overhead (no blktrace)</a:t>
            </a:r>
            <a:endParaRPr sz="1800"/>
          </a:p>
          <a:p>
            <a:pPr indent="-342900" lvl="0" marL="457200" rtl="0" algn="l">
              <a:lnSpc>
                <a:spcPct val="150000"/>
              </a:lnSpc>
              <a:spcBef>
                <a:spcPts val="0"/>
              </a:spcBef>
              <a:spcAft>
                <a:spcPts val="0"/>
              </a:spcAft>
              <a:buSzPts val="1800"/>
              <a:buChar char="●"/>
            </a:pPr>
            <a:r>
              <a:rPr lang="en" sz="1800"/>
              <a:t>Solution</a:t>
            </a:r>
            <a:r>
              <a:rPr lang="en" sz="1800"/>
              <a:t> has to be universal (not just IO tracing)</a:t>
            </a:r>
            <a:endParaRPr sz="1800"/>
          </a:p>
          <a:p>
            <a:pPr indent="-342900" lvl="0" marL="457200" rtl="0" algn="l">
              <a:lnSpc>
                <a:spcPct val="150000"/>
              </a:lnSpc>
              <a:spcBef>
                <a:spcPts val="0"/>
              </a:spcBef>
              <a:spcAft>
                <a:spcPts val="0"/>
              </a:spcAft>
              <a:buSzPts val="1800"/>
              <a:buChar char="●"/>
            </a:pPr>
            <a:r>
              <a:rPr lang="en" sz="1800"/>
              <a:t>Solution</a:t>
            </a:r>
            <a:r>
              <a:rPr lang="en" sz="1800"/>
              <a:t> has to be supported out of the box (no modules or patches)</a:t>
            </a:r>
            <a:endParaRPr sz="1800"/>
          </a:p>
          <a:p>
            <a:pPr indent="-342900" lvl="0" marL="457200" rtl="0" algn="l">
              <a:lnSpc>
                <a:spcPct val="150000"/>
              </a:lnSpc>
              <a:spcBef>
                <a:spcPts val="0"/>
              </a:spcBef>
              <a:spcAft>
                <a:spcPts val="0"/>
              </a:spcAft>
              <a:buSzPts val="1800"/>
              <a:buChar char="●"/>
            </a:pPr>
            <a:r>
              <a:rPr lang="en" sz="1800"/>
              <a:t>Solution</a:t>
            </a:r>
            <a:r>
              <a:rPr lang="en" sz="1800"/>
              <a:t> has to be safe (no kernel crashes or loops)</a:t>
            </a:r>
            <a:endParaRPr sz="18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4" name="Shape 284"/>
        <p:cNvGrpSpPr/>
        <p:nvPr/>
      </p:nvGrpSpPr>
      <p:grpSpPr>
        <a:xfrm>
          <a:off x="0" y="0"/>
          <a:ext cx="0" cy="0"/>
          <a:chOff x="0" y="0"/>
          <a:chExt cx="0" cy="0"/>
        </a:xfrm>
      </p:grpSpPr>
      <p:sp>
        <p:nvSpPr>
          <p:cNvPr id="285" name="Google Shape;285;p49"/>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Enter eBPF</a:t>
            </a:r>
            <a:endParaRPr/>
          </a:p>
        </p:txBody>
      </p:sp>
      <p:sp>
        <p:nvSpPr>
          <p:cNvPr id="286" name="Google Shape;286;p49"/>
          <p:cNvSpPr txBox="1"/>
          <p:nvPr>
            <p:ph type="title"/>
          </p:nvPr>
        </p:nvSpPr>
        <p:spPr>
          <a:xfrm>
            <a:off x="457200" y="1063375"/>
            <a:ext cx="8229600" cy="31269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sz="1800"/>
              <a:t>Low overhead sandboxed user-defined bytecode running in kernel.</a:t>
            </a:r>
            <a:endParaRPr sz="1800"/>
          </a:p>
          <a:p>
            <a:pPr indent="0" lvl="0" marL="0" rtl="0" algn="l">
              <a:lnSpc>
                <a:spcPct val="150000"/>
              </a:lnSpc>
              <a:spcBef>
                <a:spcPts val="0"/>
              </a:spcBef>
              <a:spcAft>
                <a:spcPts val="0"/>
              </a:spcAft>
              <a:buNone/>
            </a:pPr>
            <a:r>
              <a:rPr lang="en" sz="1800"/>
              <a:t>It can never crash, hang or interfere with the kernel negatively.</a:t>
            </a:r>
            <a:endParaRPr sz="1800"/>
          </a:p>
          <a:p>
            <a:pPr indent="0" lvl="0" marL="0" rtl="0" algn="l">
              <a:lnSpc>
                <a:spcPct val="150000"/>
              </a:lnSpc>
              <a:spcBef>
                <a:spcPts val="0"/>
              </a:spcBef>
              <a:spcAft>
                <a:spcPts val="0"/>
              </a:spcAft>
              <a:buNone/>
            </a:pPr>
            <a:r>
              <a:t/>
            </a:r>
            <a:endParaRPr sz="1800"/>
          </a:p>
          <a:p>
            <a:pPr indent="0" lvl="0" marL="0" rtl="0" algn="l">
              <a:lnSpc>
                <a:spcPct val="150000"/>
              </a:lnSpc>
              <a:spcBef>
                <a:spcPts val="0"/>
              </a:spcBef>
              <a:spcAft>
                <a:spcPts val="0"/>
              </a:spcAft>
              <a:buNone/>
            </a:pPr>
            <a:r>
              <a:rPr lang="en" sz="1800"/>
              <a:t>If you run Linux 4.1 (June 2015) or newer, you already have it.</a:t>
            </a:r>
            <a:endParaRPr sz="1800"/>
          </a:p>
          <a:p>
            <a:pPr indent="0" lvl="0" marL="0" rtl="0" algn="l">
              <a:lnSpc>
                <a:spcPct val="150000"/>
              </a:lnSpc>
              <a:spcBef>
                <a:spcPts val="0"/>
              </a:spcBef>
              <a:spcAft>
                <a:spcPts val="0"/>
              </a:spcAft>
              <a:buNone/>
            </a:pPr>
            <a:r>
              <a:t/>
            </a:r>
            <a:endParaRPr sz="1800"/>
          </a:p>
          <a:p>
            <a:pPr indent="0" lvl="0" marL="0" rtl="0" algn="l">
              <a:lnSpc>
                <a:spcPct val="150000"/>
              </a:lnSpc>
              <a:spcBef>
                <a:spcPts val="0"/>
              </a:spcBef>
              <a:spcAft>
                <a:spcPts val="0"/>
              </a:spcAft>
              <a:buNone/>
            </a:pPr>
            <a:r>
              <a:rPr lang="en" sz="1800"/>
              <a:t>Great intro from Brendan Gregg: </a:t>
            </a:r>
            <a:r>
              <a:rPr lang="en" sz="1800" u="sng">
                <a:hlinkClick r:id="rId3"/>
              </a:rPr>
              <a:t>http://www.brendangregg.com/ebpf.html</a:t>
            </a:r>
            <a:endParaRPr sz="1800"/>
          </a:p>
          <a:p>
            <a:pPr indent="0" lvl="0" marL="0" rtl="0" algn="l">
              <a:lnSpc>
                <a:spcPct val="150000"/>
              </a:lnSpc>
              <a:spcBef>
                <a:spcPts val="0"/>
              </a:spcBef>
              <a:spcAft>
                <a:spcPts val="0"/>
              </a:spcAft>
              <a:buNone/>
            </a:pPr>
            <a:r>
              <a:rPr lang="en" sz="1800"/>
              <a:t>BPF and XDP reference: </a:t>
            </a:r>
            <a:r>
              <a:rPr lang="en" sz="1800" u="sng">
                <a:hlinkClick r:id="rId4"/>
              </a:rPr>
              <a:t>https://cilium.readthedocs.io/en/v1.1/bpf/</a:t>
            </a:r>
            <a:endParaRPr sz="18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0" name="Shape 290"/>
        <p:cNvGrpSpPr/>
        <p:nvPr/>
      </p:nvGrpSpPr>
      <p:grpSpPr>
        <a:xfrm>
          <a:off x="0" y="0"/>
          <a:ext cx="0" cy="0"/>
          <a:chOff x="0" y="0"/>
          <a:chExt cx="0" cy="0"/>
        </a:xfrm>
      </p:grpSpPr>
      <p:sp>
        <p:nvSpPr>
          <p:cNvPr id="291" name="Google Shape;291;p50"/>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It’s a bytecode you don’t have to write</a:t>
            </a:r>
            <a:endParaRPr/>
          </a:p>
        </p:txBody>
      </p:sp>
      <p:sp>
        <p:nvSpPr>
          <p:cNvPr id="292" name="Google Shape;292;p50"/>
          <p:cNvSpPr txBox="1"/>
          <p:nvPr>
            <p:ph type="title"/>
          </p:nvPr>
        </p:nvSpPr>
        <p:spPr>
          <a:xfrm>
            <a:off x="457200" y="1063375"/>
            <a:ext cx="8229600" cy="31269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sz="1200">
                <a:latin typeface="Roboto Mono"/>
                <a:ea typeface="Roboto Mono"/>
                <a:cs typeface="Roboto Mono"/>
                <a:sym typeface="Roboto Mono"/>
              </a:rPr>
              <a:t>   0:	79 12 20 00 00 00 00 00 	r2 = *(u64 *)(r1 + 32)</a:t>
            </a:r>
            <a:endParaRPr sz="1200">
              <a:latin typeface="Roboto Mono"/>
              <a:ea typeface="Roboto Mono"/>
              <a:cs typeface="Roboto Mono"/>
              <a:sym typeface="Roboto Mono"/>
            </a:endParaRPr>
          </a:p>
          <a:p>
            <a:pPr indent="0" lvl="0" marL="0" rtl="0" algn="l">
              <a:lnSpc>
                <a:spcPct val="100000"/>
              </a:lnSpc>
              <a:spcBef>
                <a:spcPts val="0"/>
              </a:spcBef>
              <a:spcAft>
                <a:spcPts val="0"/>
              </a:spcAft>
              <a:buClr>
                <a:schemeClr val="dk1"/>
              </a:buClr>
              <a:buSzPts val="1100"/>
              <a:buFont typeface="Arial"/>
              <a:buNone/>
            </a:pPr>
            <a:r>
              <a:rPr lang="en" sz="1200">
                <a:latin typeface="Roboto Mono"/>
                <a:ea typeface="Roboto Mono"/>
                <a:cs typeface="Roboto Mono"/>
                <a:sym typeface="Roboto Mono"/>
              </a:rPr>
              <a:t>   1:	15 02 03 00 57 00 00 00 	if r2 == 87 goto +3</a:t>
            </a:r>
            <a:endParaRPr sz="1200">
              <a:latin typeface="Roboto Mono"/>
              <a:ea typeface="Roboto Mono"/>
              <a:cs typeface="Roboto Mono"/>
              <a:sym typeface="Roboto Mono"/>
            </a:endParaRPr>
          </a:p>
          <a:p>
            <a:pPr indent="0" lvl="0" marL="0" rtl="0" algn="l">
              <a:lnSpc>
                <a:spcPct val="100000"/>
              </a:lnSpc>
              <a:spcBef>
                <a:spcPts val="0"/>
              </a:spcBef>
              <a:spcAft>
                <a:spcPts val="0"/>
              </a:spcAft>
              <a:buClr>
                <a:schemeClr val="dk1"/>
              </a:buClr>
              <a:buSzPts val="1100"/>
              <a:buFont typeface="Arial"/>
              <a:buNone/>
            </a:pPr>
            <a:r>
              <a:rPr lang="en" sz="1200">
                <a:latin typeface="Roboto Mono"/>
                <a:ea typeface="Roboto Mono"/>
                <a:cs typeface="Roboto Mono"/>
                <a:sym typeface="Roboto Mono"/>
              </a:rPr>
              <a:t>   2:	b7 02 00 00 00 00 00 00 	r2 = 0</a:t>
            </a:r>
            <a:endParaRPr sz="1200">
              <a:latin typeface="Roboto Mono"/>
              <a:ea typeface="Roboto Mono"/>
              <a:cs typeface="Roboto Mono"/>
              <a:sym typeface="Roboto Mono"/>
            </a:endParaRPr>
          </a:p>
          <a:p>
            <a:pPr indent="0" lvl="0" marL="0" rtl="0" algn="l">
              <a:lnSpc>
                <a:spcPct val="100000"/>
              </a:lnSpc>
              <a:spcBef>
                <a:spcPts val="0"/>
              </a:spcBef>
              <a:spcAft>
                <a:spcPts val="0"/>
              </a:spcAft>
              <a:buClr>
                <a:schemeClr val="dk1"/>
              </a:buClr>
              <a:buSzPts val="1100"/>
              <a:buFont typeface="Arial"/>
              <a:buNone/>
            </a:pPr>
            <a:r>
              <a:rPr lang="en" sz="1200">
                <a:latin typeface="Roboto Mono"/>
                <a:ea typeface="Roboto Mono"/>
                <a:cs typeface="Roboto Mono"/>
                <a:sym typeface="Roboto Mono"/>
              </a:rPr>
              <a:t>   3:	79 11 28 00 00 00 00 00 	r1 = *(u64 *)(r1 + 40)</a:t>
            </a:r>
            <a:endParaRPr sz="1200">
              <a:latin typeface="Roboto Mono"/>
              <a:ea typeface="Roboto Mono"/>
              <a:cs typeface="Roboto Mono"/>
              <a:sym typeface="Roboto Mono"/>
            </a:endParaRPr>
          </a:p>
          <a:p>
            <a:pPr indent="0" lvl="0" marL="0" rtl="0" algn="l">
              <a:lnSpc>
                <a:spcPct val="100000"/>
              </a:lnSpc>
              <a:spcBef>
                <a:spcPts val="0"/>
              </a:spcBef>
              <a:spcAft>
                <a:spcPts val="0"/>
              </a:spcAft>
              <a:buClr>
                <a:schemeClr val="dk1"/>
              </a:buClr>
              <a:buSzPts val="1100"/>
              <a:buFont typeface="Arial"/>
              <a:buNone/>
            </a:pPr>
            <a:r>
              <a:rPr lang="en" sz="1200">
                <a:latin typeface="Roboto Mono"/>
                <a:ea typeface="Roboto Mono"/>
                <a:cs typeface="Roboto Mono"/>
                <a:sym typeface="Roboto Mono"/>
              </a:rPr>
              <a:t>   4:	55 01 01 00 57 00 00 00 	if r1 != 87 goto +1</a:t>
            </a:r>
            <a:endParaRPr sz="1200">
              <a:latin typeface="Roboto Mono"/>
              <a:ea typeface="Roboto Mono"/>
              <a:cs typeface="Roboto Mono"/>
              <a:sym typeface="Roboto Mono"/>
            </a:endParaRPr>
          </a:p>
          <a:p>
            <a:pPr indent="0" lvl="0" marL="0" rtl="0" algn="l">
              <a:lnSpc>
                <a:spcPct val="100000"/>
              </a:lnSpc>
              <a:spcBef>
                <a:spcPts val="0"/>
              </a:spcBef>
              <a:spcAft>
                <a:spcPts val="0"/>
              </a:spcAft>
              <a:buClr>
                <a:schemeClr val="dk1"/>
              </a:buClr>
              <a:buSzPts val="1100"/>
              <a:buFont typeface="Arial"/>
              <a:buNone/>
            </a:pPr>
            <a:r>
              <a:rPr lang="en" sz="1200">
                <a:latin typeface="Roboto Mono"/>
                <a:ea typeface="Roboto Mono"/>
                <a:cs typeface="Roboto Mono"/>
                <a:sym typeface="Roboto Mono"/>
              </a:rPr>
              <a:t>   5:	b7 02 00 00 01 00 00 00 	r2 = 1</a:t>
            </a:r>
            <a:endParaRPr sz="1200">
              <a:latin typeface="Roboto Mono"/>
              <a:ea typeface="Roboto Mono"/>
              <a:cs typeface="Roboto Mono"/>
              <a:sym typeface="Roboto Mono"/>
            </a:endParaRPr>
          </a:p>
          <a:p>
            <a:pPr indent="0" lvl="0" marL="0" rtl="0" algn="l">
              <a:lnSpc>
                <a:spcPct val="100000"/>
              </a:lnSpc>
              <a:spcBef>
                <a:spcPts val="0"/>
              </a:spcBef>
              <a:spcAft>
                <a:spcPts val="0"/>
              </a:spcAft>
              <a:buClr>
                <a:schemeClr val="dk1"/>
              </a:buClr>
              <a:buSzPts val="1100"/>
              <a:buFont typeface="Arial"/>
              <a:buNone/>
            </a:pPr>
            <a:r>
              <a:rPr lang="en" sz="1200">
                <a:latin typeface="Roboto Mono"/>
                <a:ea typeface="Roboto Mono"/>
                <a:cs typeface="Roboto Mono"/>
                <a:sym typeface="Roboto Mono"/>
              </a:rPr>
              <a:t>   6:	7b 2a f8 ff 00 00 00 00 	*(u64 *)(r10 - 8) = r2</a:t>
            </a:r>
            <a:endParaRPr sz="1200">
              <a:latin typeface="Roboto Mono"/>
              <a:ea typeface="Roboto Mono"/>
              <a:cs typeface="Roboto Mono"/>
              <a:sym typeface="Roboto Mono"/>
            </a:endParaRPr>
          </a:p>
          <a:p>
            <a:pPr indent="0" lvl="0" marL="0" rtl="0" algn="l">
              <a:lnSpc>
                <a:spcPct val="100000"/>
              </a:lnSpc>
              <a:spcBef>
                <a:spcPts val="0"/>
              </a:spcBef>
              <a:spcAft>
                <a:spcPts val="0"/>
              </a:spcAft>
              <a:buClr>
                <a:schemeClr val="dk1"/>
              </a:buClr>
              <a:buSzPts val="1100"/>
              <a:buFont typeface="Arial"/>
              <a:buNone/>
            </a:pPr>
            <a:r>
              <a:rPr lang="en" sz="1200">
                <a:latin typeface="Roboto Mono"/>
                <a:ea typeface="Roboto Mono"/>
                <a:cs typeface="Roboto Mono"/>
                <a:sym typeface="Roboto Mono"/>
              </a:rPr>
              <a:t>   7:	18 11 00 00 03 00 00 00 00 00 00 00 00 00 00 00 	ld_pseudo	r1, 1, 3</a:t>
            </a:r>
            <a:endParaRPr sz="1200">
              <a:latin typeface="Roboto Mono"/>
              <a:ea typeface="Roboto Mono"/>
              <a:cs typeface="Roboto Mono"/>
              <a:sym typeface="Roboto Mono"/>
            </a:endParaRPr>
          </a:p>
          <a:p>
            <a:pPr indent="0" lvl="0" marL="0" rtl="0" algn="l">
              <a:lnSpc>
                <a:spcPct val="100000"/>
              </a:lnSpc>
              <a:spcBef>
                <a:spcPts val="0"/>
              </a:spcBef>
              <a:spcAft>
                <a:spcPts val="0"/>
              </a:spcAft>
              <a:buClr>
                <a:schemeClr val="dk1"/>
              </a:buClr>
              <a:buSzPts val="1100"/>
              <a:buFont typeface="Arial"/>
              <a:buNone/>
            </a:pPr>
            <a:r>
              <a:rPr lang="en" sz="1200">
                <a:latin typeface="Roboto Mono"/>
                <a:ea typeface="Roboto Mono"/>
                <a:cs typeface="Roboto Mono"/>
                <a:sym typeface="Roboto Mono"/>
              </a:rPr>
              <a:t>   9:	bf a2 00 00 00 00 00 00 	r2 = r10</a:t>
            </a:r>
            <a:endParaRPr sz="1200">
              <a:latin typeface="Roboto Mono"/>
              <a:ea typeface="Roboto Mono"/>
              <a:cs typeface="Roboto Mono"/>
              <a:sym typeface="Roboto Mono"/>
            </a:endParaRPr>
          </a:p>
          <a:p>
            <a:pPr indent="0" lvl="0" marL="0" rtl="0" algn="l">
              <a:lnSpc>
                <a:spcPct val="100000"/>
              </a:lnSpc>
              <a:spcBef>
                <a:spcPts val="0"/>
              </a:spcBef>
              <a:spcAft>
                <a:spcPts val="0"/>
              </a:spcAft>
              <a:buNone/>
            </a:pPr>
            <a:r>
              <a:rPr lang="en" sz="1200">
                <a:latin typeface="Roboto Mono"/>
                <a:ea typeface="Roboto Mono"/>
                <a:cs typeface="Roboto Mono"/>
                <a:sym typeface="Roboto Mono"/>
              </a:rPr>
              <a:t>  10:	07 02 00 00 f8 ff ff ff 	r2 += -8</a:t>
            </a:r>
            <a:endParaRPr sz="1200">
              <a:latin typeface="Roboto Mono"/>
              <a:ea typeface="Roboto Mono"/>
              <a:cs typeface="Roboto Mono"/>
              <a:sym typeface="Roboto Mono"/>
            </a:endParaRPr>
          </a:p>
          <a:p>
            <a:pPr indent="0" lvl="0" marL="0" rtl="0" algn="l">
              <a:lnSpc>
                <a:spcPct val="100000"/>
              </a:lnSpc>
              <a:spcBef>
                <a:spcPts val="0"/>
              </a:spcBef>
              <a:spcAft>
                <a:spcPts val="0"/>
              </a:spcAft>
              <a:buNone/>
            </a:pPr>
            <a:r>
              <a:rPr lang="en" sz="1200">
                <a:latin typeface="Roboto Mono"/>
                <a:ea typeface="Roboto Mono"/>
                <a:cs typeface="Roboto Mono"/>
                <a:sym typeface="Roboto Mono"/>
              </a:rPr>
              <a:t>  11:	85 00 00 00 01 00 00 00 	call 1</a:t>
            </a:r>
            <a:endParaRPr sz="1200">
              <a:latin typeface="Roboto Mono"/>
              <a:ea typeface="Roboto Mono"/>
              <a:cs typeface="Roboto Mono"/>
              <a:sym typeface="Roboto Mono"/>
            </a:endParaRPr>
          </a:p>
          <a:p>
            <a:pPr indent="0" lvl="0" marL="0" rtl="0" algn="l">
              <a:lnSpc>
                <a:spcPct val="100000"/>
              </a:lnSpc>
              <a:spcBef>
                <a:spcPts val="0"/>
              </a:spcBef>
              <a:spcAft>
                <a:spcPts val="0"/>
              </a:spcAft>
              <a:buNone/>
            </a:pPr>
            <a:r>
              <a:rPr lang="en" sz="1200">
                <a:latin typeface="Roboto Mono"/>
                <a:ea typeface="Roboto Mono"/>
                <a:cs typeface="Roboto Mono"/>
                <a:sym typeface="Roboto Mono"/>
              </a:rPr>
              <a:t>  12:	15 00 04 00 00 00 00 00 	if r0 == 0 goto +4</a:t>
            </a:r>
            <a:endParaRPr sz="1200">
              <a:latin typeface="Roboto Mono"/>
              <a:ea typeface="Roboto Mono"/>
              <a:cs typeface="Roboto Mono"/>
              <a:sym typeface="Roboto Mono"/>
            </a:endParaRPr>
          </a:p>
          <a:p>
            <a:pPr indent="0" lvl="0" marL="0" rtl="0" algn="l">
              <a:lnSpc>
                <a:spcPct val="100000"/>
              </a:lnSpc>
              <a:spcBef>
                <a:spcPts val="0"/>
              </a:spcBef>
              <a:spcAft>
                <a:spcPts val="0"/>
              </a:spcAft>
              <a:buNone/>
            </a:pPr>
            <a:r>
              <a:rPr lang="en" sz="1200">
                <a:latin typeface="Roboto Mono"/>
                <a:ea typeface="Roboto Mono"/>
                <a:cs typeface="Roboto Mono"/>
                <a:sym typeface="Roboto Mono"/>
              </a:rPr>
              <a:t>  13:	79 01 00 00 00 00 00 00 	r1 = *(u64 *)(r0 + 0)</a:t>
            </a:r>
            <a:endParaRPr sz="1200">
              <a:latin typeface="Roboto Mono"/>
              <a:ea typeface="Roboto Mono"/>
              <a:cs typeface="Roboto Mono"/>
              <a:sym typeface="Roboto Mono"/>
            </a:endParaRPr>
          </a:p>
          <a:p>
            <a:pPr indent="0" lvl="0" marL="0" rtl="0" algn="l">
              <a:lnSpc>
                <a:spcPct val="100000"/>
              </a:lnSpc>
              <a:spcBef>
                <a:spcPts val="0"/>
              </a:spcBef>
              <a:spcAft>
                <a:spcPts val="0"/>
              </a:spcAft>
              <a:buNone/>
            </a:pPr>
            <a:r>
              <a:rPr lang="en" sz="1200">
                <a:latin typeface="Roboto Mono"/>
                <a:ea typeface="Roboto Mono"/>
                <a:cs typeface="Roboto Mono"/>
                <a:sym typeface="Roboto Mono"/>
              </a:rPr>
              <a:t>  14:	07 01 00 00 01 00 00 00 	r1 += 1</a:t>
            </a:r>
            <a:endParaRPr sz="1200">
              <a:latin typeface="Roboto Mono"/>
              <a:ea typeface="Roboto Mono"/>
              <a:cs typeface="Roboto Mono"/>
              <a:sym typeface="Roboto Mono"/>
            </a:endParaRPr>
          </a:p>
          <a:p>
            <a:pPr indent="0" lvl="0" marL="0" rtl="0" algn="l">
              <a:lnSpc>
                <a:spcPct val="100000"/>
              </a:lnSpc>
              <a:spcBef>
                <a:spcPts val="0"/>
              </a:spcBef>
              <a:spcAft>
                <a:spcPts val="0"/>
              </a:spcAft>
              <a:buNone/>
            </a:pPr>
            <a:r>
              <a:rPr lang="en" sz="1200">
                <a:latin typeface="Roboto Mono"/>
                <a:ea typeface="Roboto Mono"/>
                <a:cs typeface="Roboto Mono"/>
                <a:sym typeface="Roboto Mono"/>
              </a:rPr>
              <a:t>  15:	7b 10 00 00 00 00 00 00 	*(u64 *)(r0 + 0) = r1</a:t>
            </a:r>
            <a:endParaRPr sz="1200">
              <a:latin typeface="Roboto Mono"/>
              <a:ea typeface="Roboto Mono"/>
              <a:cs typeface="Roboto Mono"/>
              <a:sym typeface="Roboto Mono"/>
            </a:endParaRPr>
          </a:p>
          <a:p>
            <a:pPr indent="0" lvl="0" marL="0" rtl="0" algn="l">
              <a:lnSpc>
                <a:spcPct val="100000"/>
              </a:lnSpc>
              <a:spcBef>
                <a:spcPts val="0"/>
              </a:spcBef>
              <a:spcAft>
                <a:spcPts val="0"/>
              </a:spcAft>
              <a:buNone/>
            </a:pPr>
            <a:r>
              <a:rPr lang="en" sz="1200">
                <a:latin typeface="Roboto Mono"/>
                <a:ea typeface="Roboto Mono"/>
                <a:cs typeface="Roboto Mono"/>
                <a:sym typeface="Roboto Mono"/>
              </a:rPr>
              <a:t>  16:	05 00 0a 00 00 00 00 00 	goto +10</a:t>
            </a:r>
            <a:endParaRPr sz="1200">
              <a:latin typeface="Roboto Mono"/>
              <a:ea typeface="Roboto Mono"/>
              <a:cs typeface="Roboto Mono"/>
              <a:sym typeface="Roboto Mono"/>
            </a:endParaRPr>
          </a:p>
          <a:p>
            <a:pPr indent="0" lvl="0" marL="0" rtl="0" algn="l">
              <a:lnSpc>
                <a:spcPct val="100000"/>
              </a:lnSpc>
              <a:spcBef>
                <a:spcPts val="0"/>
              </a:spcBef>
              <a:spcAft>
                <a:spcPts val="0"/>
              </a:spcAft>
              <a:buNone/>
            </a:pPr>
            <a:r>
              <a:rPr lang="en" sz="1200">
                <a:latin typeface="Roboto Mono"/>
                <a:ea typeface="Roboto Mono"/>
                <a:cs typeface="Roboto Mono"/>
                <a:sym typeface="Roboto Mono"/>
              </a:rPr>
              <a:t>  17:	b7 01 00 00 01 00 00 00 	r1 = 1</a:t>
            </a:r>
            <a:endParaRPr sz="1200">
              <a:latin typeface="Roboto Mono"/>
              <a:ea typeface="Roboto Mono"/>
              <a:cs typeface="Roboto Mono"/>
              <a:sym typeface="Roboto Mono"/>
            </a:endParaRPr>
          </a:p>
          <a:p>
            <a:pPr indent="0" lvl="0" marL="0" rtl="0" algn="l">
              <a:lnSpc>
                <a:spcPct val="100000"/>
              </a:lnSpc>
              <a:spcBef>
                <a:spcPts val="0"/>
              </a:spcBef>
              <a:spcAft>
                <a:spcPts val="0"/>
              </a:spcAft>
              <a:buNone/>
            </a:pPr>
            <a:r>
              <a:rPr lang="en" sz="1200">
                <a:latin typeface="Roboto Mono"/>
                <a:ea typeface="Roboto Mono"/>
                <a:cs typeface="Roboto Mono"/>
                <a:sym typeface="Roboto Mono"/>
              </a:rPr>
              <a:t>  18:	7b 1a f0 ff 00 00 00 00 	*(u64 *)(r10 - 16) = r1</a:t>
            </a:r>
            <a:endParaRPr sz="1200">
              <a:latin typeface="Roboto Mono"/>
              <a:ea typeface="Roboto Mono"/>
              <a:cs typeface="Roboto Mono"/>
              <a:sym typeface="Roboto Mono"/>
            </a:endParaRPr>
          </a:p>
          <a:p>
            <a:pPr indent="0" lvl="0" marL="0" rtl="0" algn="l">
              <a:lnSpc>
                <a:spcPct val="100000"/>
              </a:lnSpc>
              <a:spcBef>
                <a:spcPts val="0"/>
              </a:spcBef>
              <a:spcAft>
                <a:spcPts val="0"/>
              </a:spcAft>
              <a:buNone/>
            </a:pPr>
            <a:r>
              <a:t/>
            </a:r>
            <a:endParaRPr sz="1800">
              <a:latin typeface="Roboto Mono"/>
              <a:ea typeface="Roboto Mono"/>
              <a:cs typeface="Roboto Mono"/>
              <a:sym typeface="Roboto Mono"/>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6" name="Shape 296"/>
        <p:cNvGrpSpPr/>
        <p:nvPr/>
      </p:nvGrpSpPr>
      <p:grpSpPr>
        <a:xfrm>
          <a:off x="0" y="0"/>
          <a:ext cx="0" cy="0"/>
          <a:chOff x="0" y="0"/>
          <a:chExt cx="0" cy="0"/>
        </a:xfrm>
      </p:grpSpPr>
      <p:sp>
        <p:nvSpPr>
          <p:cNvPr id="297" name="Google Shape;297;p51"/>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eBPF in a nutshell</a:t>
            </a:r>
            <a:endParaRPr/>
          </a:p>
        </p:txBody>
      </p:sp>
      <p:sp>
        <p:nvSpPr>
          <p:cNvPr id="298" name="Google Shape;298;p51"/>
          <p:cNvSpPr txBox="1"/>
          <p:nvPr>
            <p:ph type="title"/>
          </p:nvPr>
        </p:nvSpPr>
        <p:spPr>
          <a:xfrm>
            <a:off x="457200" y="1063375"/>
            <a:ext cx="8229600" cy="2596500"/>
          </a:xfrm>
          <a:prstGeom prst="rect">
            <a:avLst/>
          </a:prstGeom>
        </p:spPr>
        <p:txBody>
          <a:bodyPr anchorCtr="0" anchor="t" bIns="91425" lIns="91425" spcFirstLastPara="1" rIns="91425" wrap="square" tIns="91425">
            <a:noAutofit/>
          </a:bodyPr>
          <a:lstStyle/>
          <a:p>
            <a:pPr indent="-342900" lvl="0" marL="457200" rtl="0" algn="l">
              <a:lnSpc>
                <a:spcPct val="150000"/>
              </a:lnSpc>
              <a:spcBef>
                <a:spcPts val="0"/>
              </a:spcBef>
              <a:spcAft>
                <a:spcPts val="0"/>
              </a:spcAft>
              <a:buSzPts val="1800"/>
              <a:buChar char="●"/>
            </a:pPr>
            <a:r>
              <a:rPr lang="en" sz="1800"/>
              <a:t>You can write small C programs that attach to kernel functions</a:t>
            </a:r>
            <a:endParaRPr sz="1800"/>
          </a:p>
          <a:p>
            <a:pPr indent="-342900" lvl="1" marL="914400" rtl="0" algn="l">
              <a:lnSpc>
                <a:spcPct val="150000"/>
              </a:lnSpc>
              <a:spcBef>
                <a:spcPts val="0"/>
              </a:spcBef>
              <a:spcAft>
                <a:spcPts val="0"/>
              </a:spcAft>
              <a:buClr>
                <a:schemeClr val="lt1"/>
              </a:buClr>
              <a:buSzPts val="1800"/>
              <a:buFont typeface="Open Sans"/>
              <a:buChar char="○"/>
            </a:pPr>
            <a:r>
              <a:rPr b="0" lang="en" sz="1800">
                <a:solidFill>
                  <a:schemeClr val="lt1"/>
                </a:solidFill>
                <a:latin typeface="Open Sans"/>
                <a:ea typeface="Open Sans"/>
                <a:cs typeface="Open Sans"/>
                <a:sym typeface="Open Sans"/>
              </a:rPr>
              <a:t>Max 4096 instructions, 512B stack, in-kernel JIT for opcodes</a:t>
            </a:r>
            <a:endParaRPr b="0" sz="1800">
              <a:solidFill>
                <a:schemeClr val="lt1"/>
              </a:solidFill>
              <a:latin typeface="Open Sans"/>
              <a:ea typeface="Open Sans"/>
              <a:cs typeface="Open Sans"/>
              <a:sym typeface="Open Sans"/>
            </a:endParaRPr>
          </a:p>
          <a:p>
            <a:pPr indent="-342900" lvl="1" marL="914400" rtl="0" algn="l">
              <a:lnSpc>
                <a:spcPct val="150000"/>
              </a:lnSpc>
              <a:spcBef>
                <a:spcPts val="0"/>
              </a:spcBef>
              <a:spcAft>
                <a:spcPts val="0"/>
              </a:spcAft>
              <a:buClr>
                <a:schemeClr val="lt1"/>
              </a:buClr>
              <a:buSzPts val="1800"/>
              <a:buFont typeface="Open Sans"/>
              <a:buChar char="○"/>
            </a:pPr>
            <a:r>
              <a:rPr b="0" lang="en" sz="1800">
                <a:solidFill>
                  <a:schemeClr val="lt1"/>
                </a:solidFill>
                <a:latin typeface="Open Sans"/>
                <a:ea typeface="Open Sans"/>
                <a:cs typeface="Open Sans"/>
                <a:sym typeface="Open Sans"/>
              </a:rPr>
              <a:t>Verified and guaranteed to terminate</a:t>
            </a:r>
            <a:endParaRPr b="0" sz="1800">
              <a:solidFill>
                <a:schemeClr val="lt1"/>
              </a:solidFill>
              <a:latin typeface="Open Sans"/>
              <a:ea typeface="Open Sans"/>
              <a:cs typeface="Open Sans"/>
              <a:sym typeface="Open Sans"/>
            </a:endParaRPr>
          </a:p>
          <a:p>
            <a:pPr indent="-342900" lvl="1" marL="914400" rtl="0" algn="l">
              <a:lnSpc>
                <a:spcPct val="150000"/>
              </a:lnSpc>
              <a:spcBef>
                <a:spcPts val="0"/>
              </a:spcBef>
              <a:spcAft>
                <a:spcPts val="0"/>
              </a:spcAft>
              <a:buClr>
                <a:schemeClr val="lt1"/>
              </a:buClr>
              <a:buSzPts val="1800"/>
              <a:buFont typeface="Open Sans"/>
              <a:buChar char="○"/>
            </a:pPr>
            <a:r>
              <a:rPr b="0" lang="en" sz="1800">
                <a:solidFill>
                  <a:schemeClr val="lt1"/>
                </a:solidFill>
                <a:latin typeface="Open Sans"/>
                <a:ea typeface="Open Sans"/>
                <a:cs typeface="Open Sans"/>
                <a:sym typeface="Open Sans"/>
              </a:rPr>
              <a:t>No crossing of kernel / user space boundary</a:t>
            </a:r>
            <a:endParaRPr b="0" sz="1800">
              <a:solidFill>
                <a:schemeClr val="lt1"/>
              </a:solidFill>
              <a:latin typeface="Open Sans"/>
              <a:ea typeface="Open Sans"/>
              <a:cs typeface="Open Sans"/>
              <a:sym typeface="Open Sans"/>
            </a:endParaRPr>
          </a:p>
          <a:p>
            <a:pPr indent="-342900" lvl="0" marL="457200" rtl="0" algn="l">
              <a:lnSpc>
                <a:spcPct val="150000"/>
              </a:lnSpc>
              <a:spcBef>
                <a:spcPts val="0"/>
              </a:spcBef>
              <a:spcAft>
                <a:spcPts val="0"/>
              </a:spcAft>
              <a:buSzPts val="1800"/>
              <a:buChar char="●"/>
            </a:pPr>
            <a:r>
              <a:rPr lang="en" sz="1800"/>
              <a:t>You can use maps to share data with these programs (extract metrics)</a:t>
            </a:r>
            <a:endParaRPr sz="1800"/>
          </a:p>
          <a:p>
            <a:pPr indent="0" lvl="0" marL="0" rtl="0" algn="l">
              <a:lnSpc>
                <a:spcPct val="150000"/>
              </a:lnSpc>
              <a:spcBef>
                <a:spcPts val="0"/>
              </a:spcBef>
              <a:spcAft>
                <a:spcPts val="0"/>
              </a:spcAft>
              <a:buNone/>
            </a:pPr>
            <a:r>
              <a:t/>
            </a:r>
            <a:endParaRPr sz="1800"/>
          </a:p>
        </p:txBody>
      </p:sp>
      <p:pic>
        <p:nvPicPr>
          <p:cNvPr id="299" name="Google Shape;299;p51"/>
          <p:cNvPicPr preferRelativeResize="0"/>
          <p:nvPr/>
        </p:nvPicPr>
        <p:blipFill>
          <a:blip r:embed="rId3">
            <a:alphaModFix/>
          </a:blip>
          <a:stretch>
            <a:fillRect/>
          </a:stretch>
        </p:blipFill>
        <p:spPr>
          <a:xfrm>
            <a:off x="2249336" y="3188825"/>
            <a:ext cx="4645324" cy="1703301"/>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3" name="Shape 303"/>
        <p:cNvGrpSpPr/>
        <p:nvPr/>
      </p:nvGrpSpPr>
      <p:grpSpPr>
        <a:xfrm>
          <a:off x="0" y="0"/>
          <a:ext cx="0" cy="0"/>
          <a:chOff x="0" y="0"/>
          <a:chExt cx="0" cy="0"/>
        </a:xfrm>
      </p:grpSpPr>
      <p:sp>
        <p:nvSpPr>
          <p:cNvPr id="304" name="Google Shape;304;p52"/>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200">
                <a:solidFill>
                  <a:schemeClr val="accent1"/>
                </a:solidFill>
              </a:rPr>
              <a:t>B</a:t>
            </a:r>
            <a:r>
              <a:rPr lang="en" sz="3200">
                <a:solidFill>
                  <a:schemeClr val="accent1"/>
                </a:solidFill>
              </a:rPr>
              <a:t>CC takes care of compiling C (dcstat)</a:t>
            </a:r>
            <a:endParaRPr>
              <a:solidFill>
                <a:schemeClr val="accent1"/>
              </a:solidFill>
            </a:endParaRPr>
          </a:p>
        </p:txBody>
      </p:sp>
      <p:sp>
        <p:nvSpPr>
          <p:cNvPr id="305" name="Google Shape;305;p52"/>
          <p:cNvSpPr txBox="1"/>
          <p:nvPr/>
        </p:nvSpPr>
        <p:spPr>
          <a:xfrm>
            <a:off x="480000" y="1100250"/>
            <a:ext cx="8206800" cy="3403800"/>
          </a:xfrm>
          <a:prstGeom prst="rect">
            <a:avLst/>
          </a:prstGeom>
          <a:noFill/>
          <a:ln cap="flat" cmpd="sng" w="9525">
            <a:solidFill>
              <a:schemeClr val="accen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600"/>
              </a:spcBef>
              <a:spcAft>
                <a:spcPts val="0"/>
              </a:spcAft>
              <a:buClr>
                <a:schemeClr val="dk1"/>
              </a:buClr>
              <a:buSzPts val="1100"/>
              <a:buFont typeface="Arial"/>
              <a:buNone/>
            </a:pPr>
            <a:r>
              <a:rPr lang="en" sz="1000">
                <a:solidFill>
                  <a:srgbClr val="666666"/>
                </a:solidFill>
                <a:latin typeface="Roboto Mono"/>
                <a:ea typeface="Roboto Mono"/>
                <a:cs typeface="Roboto Mono"/>
                <a:sym typeface="Roboto Mono"/>
              </a:rPr>
              <a:t>int count_lookup(struct pt_regs *ctx) {                       // runs after d_lookup kernel function</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None/>
            </a:pPr>
            <a:r>
              <a:rPr lang="en" sz="1000">
                <a:solidFill>
                  <a:srgbClr val="666666"/>
                </a:solidFill>
                <a:latin typeface="Roboto Mono"/>
                <a:ea typeface="Roboto Mono"/>
                <a:cs typeface="Roboto Mono"/>
                <a:sym typeface="Roboto Mono"/>
              </a:rPr>
              <a:t>    struct key_t key = { .op = S_SLOW };</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Clr>
                <a:schemeClr val="dk1"/>
              </a:buClr>
              <a:buSzPts val="1100"/>
              <a:buFont typeface="Arial"/>
              <a:buNone/>
            </a:pPr>
            <a:r>
              <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Clr>
                <a:schemeClr val="dk1"/>
              </a:buClr>
              <a:buSzPts val="1100"/>
              <a:buFont typeface="Arial"/>
              <a:buNone/>
            </a:pPr>
            <a:r>
              <a:rPr lang="en" sz="1000">
                <a:solidFill>
                  <a:srgbClr val="666666"/>
                </a:solidFill>
                <a:latin typeface="Roboto Mono"/>
                <a:ea typeface="Roboto Mono"/>
                <a:cs typeface="Roboto Mono"/>
                <a:sym typeface="Roboto Mono"/>
              </a:rPr>
              <a:t>    bpf_get_current_comm(&amp;key.command, sizeof(key.command));  // helper function to get current command</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Clr>
                <a:schemeClr val="dk1"/>
              </a:buClr>
              <a:buSzPts val="1100"/>
              <a:buFont typeface="Arial"/>
              <a:buNone/>
            </a:pPr>
            <a:r>
              <a:rPr lang="en" sz="1000">
                <a:solidFill>
                  <a:srgbClr val="666666"/>
                </a:solidFill>
                <a:latin typeface="Roboto Mono"/>
                <a:ea typeface="Roboto Mono"/>
                <a:cs typeface="Roboto Mono"/>
                <a:sym typeface="Roboto Mono"/>
              </a:rPr>
              <a:t>    </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Clr>
                <a:schemeClr val="dk1"/>
              </a:buClr>
              <a:buSzPts val="1100"/>
              <a:buFont typeface="Arial"/>
              <a:buNone/>
            </a:pPr>
            <a:r>
              <a:rPr lang="en" sz="1000">
                <a:solidFill>
                  <a:srgbClr val="666666"/>
                </a:solidFill>
                <a:latin typeface="Roboto Mono"/>
                <a:ea typeface="Roboto Mono"/>
                <a:cs typeface="Roboto Mono"/>
                <a:sym typeface="Roboto Mono"/>
              </a:rPr>
              <a:t>    counts.increment(&amp;key);                                   // update map you can read from userspace</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Clr>
                <a:schemeClr val="dk1"/>
              </a:buClr>
              <a:buSzPts val="1100"/>
              <a:buFont typeface="Arial"/>
              <a:buNone/>
            </a:pPr>
            <a:r>
              <a:rPr lang="en" sz="1000">
                <a:solidFill>
                  <a:srgbClr val="666666"/>
                </a:solidFill>
                <a:latin typeface="Roboto Mono"/>
                <a:ea typeface="Roboto Mono"/>
                <a:cs typeface="Roboto Mono"/>
                <a:sym typeface="Roboto Mono"/>
              </a:rPr>
              <a:t>    </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Clr>
                <a:schemeClr val="dk1"/>
              </a:buClr>
              <a:buSzPts val="1100"/>
              <a:buFont typeface="Arial"/>
              <a:buNone/>
            </a:pPr>
            <a:r>
              <a:rPr lang="en" sz="1000">
                <a:solidFill>
                  <a:srgbClr val="666666"/>
                </a:solidFill>
                <a:latin typeface="Roboto Mono"/>
                <a:ea typeface="Roboto Mono"/>
                <a:cs typeface="Roboto Mono"/>
                <a:sym typeface="Roboto Mono"/>
              </a:rPr>
              <a:t>    if (PT_REGS_RC(ctx) == 0) {</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Clr>
                <a:schemeClr val="dk1"/>
              </a:buClr>
              <a:buSzPts val="1100"/>
              <a:buFont typeface="Arial"/>
              <a:buNone/>
            </a:pPr>
            <a:r>
              <a:rPr lang="en" sz="1000">
                <a:solidFill>
                  <a:srgbClr val="666666"/>
                </a:solidFill>
                <a:latin typeface="Roboto Mono"/>
                <a:ea typeface="Roboto Mono"/>
                <a:cs typeface="Roboto Mono"/>
                <a:sym typeface="Roboto Mono"/>
              </a:rPr>
              <a:t>        key.op = S_MISS;</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Clr>
                <a:schemeClr val="dk1"/>
              </a:buClr>
              <a:buSzPts val="1100"/>
              <a:buFont typeface="Arial"/>
              <a:buNone/>
            </a:pPr>
            <a:r>
              <a:rPr lang="en" sz="1000">
                <a:solidFill>
                  <a:srgbClr val="666666"/>
                </a:solidFill>
                <a:latin typeface="Roboto Mono"/>
                <a:ea typeface="Roboto Mono"/>
                <a:cs typeface="Roboto Mono"/>
                <a:sym typeface="Roboto Mono"/>
              </a:rPr>
              <a:t>        val = counts.increment(&amp;key);                         // update another key if it’s a miss</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Clr>
                <a:schemeClr val="dk1"/>
              </a:buClr>
              <a:buSzPts val="1100"/>
              <a:buFont typeface="Arial"/>
              <a:buNone/>
            </a:pPr>
            <a:r>
              <a:rPr lang="en" sz="1000">
                <a:solidFill>
                  <a:srgbClr val="666666"/>
                </a:solidFill>
                <a:latin typeface="Roboto Mono"/>
                <a:ea typeface="Roboto Mono"/>
                <a:cs typeface="Roboto Mono"/>
                <a:sym typeface="Roboto Mono"/>
              </a:rPr>
              <a:t>    }</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Clr>
                <a:schemeClr val="dk1"/>
              </a:buClr>
              <a:buSzPts val="1100"/>
              <a:buFont typeface="Arial"/>
              <a:buNone/>
            </a:pPr>
            <a:r>
              <a:rPr lang="en" sz="1000">
                <a:solidFill>
                  <a:srgbClr val="666666"/>
                </a:solidFill>
                <a:latin typeface="Roboto Mono"/>
                <a:ea typeface="Roboto Mono"/>
                <a:cs typeface="Roboto Mono"/>
                <a:sym typeface="Roboto Mono"/>
              </a:rPr>
              <a:t>    </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Clr>
                <a:schemeClr val="dk1"/>
              </a:buClr>
              <a:buSzPts val="1100"/>
              <a:buFont typeface="Arial"/>
              <a:buNone/>
            </a:pPr>
            <a:r>
              <a:rPr lang="en" sz="1000">
                <a:solidFill>
                  <a:srgbClr val="666666"/>
                </a:solidFill>
                <a:latin typeface="Roboto Mono"/>
                <a:ea typeface="Roboto Mono"/>
                <a:cs typeface="Roboto Mono"/>
                <a:sym typeface="Roboto Mono"/>
              </a:rPr>
              <a:t>    return 0;</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Clr>
                <a:schemeClr val="dk1"/>
              </a:buClr>
              <a:buSzPts val="1100"/>
              <a:buFont typeface="Arial"/>
              <a:buNone/>
            </a:pPr>
            <a:r>
              <a:rPr lang="en" sz="1000">
                <a:solidFill>
                  <a:srgbClr val="666666"/>
                </a:solidFill>
                <a:latin typeface="Roboto Mono"/>
                <a:ea typeface="Roboto Mono"/>
                <a:cs typeface="Roboto Mono"/>
                <a:sym typeface="Roboto Mono"/>
              </a:rPr>
              <a:t>}</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None/>
            </a:pPr>
            <a:r>
              <a:t/>
            </a:r>
            <a:endParaRPr sz="1000">
              <a:solidFill>
                <a:srgbClr val="666666"/>
              </a:solidFill>
              <a:latin typeface="Roboto Mono"/>
              <a:ea typeface="Roboto Mono"/>
              <a:cs typeface="Roboto Mono"/>
              <a:sym typeface="Roboto Mono"/>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9" name="Shape 309"/>
        <p:cNvGrpSpPr/>
        <p:nvPr/>
      </p:nvGrpSpPr>
      <p:grpSpPr>
        <a:xfrm>
          <a:off x="0" y="0"/>
          <a:ext cx="0" cy="0"/>
          <a:chOff x="0" y="0"/>
          <a:chExt cx="0" cy="0"/>
        </a:xfrm>
      </p:grpSpPr>
      <p:sp>
        <p:nvSpPr>
          <p:cNvPr id="310" name="Google Shape;310;p53"/>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200">
                <a:solidFill>
                  <a:schemeClr val="accent1"/>
                </a:solidFill>
              </a:rPr>
              <a:t>BCC has bundled tools: biolatency</a:t>
            </a:r>
            <a:endParaRPr>
              <a:solidFill>
                <a:schemeClr val="accent1"/>
              </a:solidFill>
            </a:endParaRPr>
          </a:p>
        </p:txBody>
      </p:sp>
      <p:sp>
        <p:nvSpPr>
          <p:cNvPr id="311" name="Google Shape;311;p53"/>
          <p:cNvSpPr txBox="1"/>
          <p:nvPr/>
        </p:nvSpPr>
        <p:spPr>
          <a:xfrm>
            <a:off x="480000" y="1100250"/>
            <a:ext cx="8206800" cy="3403800"/>
          </a:xfrm>
          <a:prstGeom prst="rect">
            <a:avLst/>
          </a:prstGeom>
          <a:noFill/>
          <a:ln cap="flat" cmpd="sng" w="9525">
            <a:solidFill>
              <a:schemeClr val="accen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600"/>
              </a:spcBef>
              <a:spcAft>
                <a:spcPts val="0"/>
              </a:spcAft>
              <a:buClr>
                <a:schemeClr val="dk1"/>
              </a:buClr>
              <a:buSzPts val="1100"/>
              <a:buFont typeface="Arial"/>
              <a:buNone/>
            </a:pPr>
            <a:r>
              <a:rPr lang="en" sz="1000">
                <a:solidFill>
                  <a:srgbClr val="666666"/>
                </a:solidFill>
                <a:latin typeface="Roboto Mono"/>
                <a:ea typeface="Roboto Mono"/>
                <a:cs typeface="Roboto Mono"/>
                <a:sym typeface="Roboto Mono"/>
              </a:rPr>
              <a:t>$ sudo /usr/share/bcc/tools/biolatency</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Clr>
                <a:schemeClr val="dk1"/>
              </a:buClr>
              <a:buSzPts val="1100"/>
              <a:buFont typeface="Arial"/>
              <a:buNone/>
            </a:pPr>
            <a:r>
              <a:rPr lang="en" sz="1000">
                <a:solidFill>
                  <a:srgbClr val="666666"/>
                </a:solidFill>
                <a:latin typeface="Roboto Mono"/>
                <a:ea typeface="Roboto Mono"/>
                <a:cs typeface="Roboto Mono"/>
                <a:sym typeface="Roboto Mono"/>
              </a:rPr>
              <a:t>Tracing block device I/O... Hit Ctrl-C to end.</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Clr>
                <a:schemeClr val="dk1"/>
              </a:buClr>
              <a:buSzPts val="1100"/>
              <a:buFont typeface="Arial"/>
              <a:buNone/>
            </a:pPr>
            <a:r>
              <a:rPr lang="en" sz="1000">
                <a:solidFill>
                  <a:srgbClr val="666666"/>
                </a:solidFill>
                <a:latin typeface="Roboto Mono"/>
                <a:ea typeface="Roboto Mono"/>
                <a:cs typeface="Roboto Mono"/>
                <a:sym typeface="Roboto Mono"/>
              </a:rPr>
              <a:t>^C</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Clr>
                <a:schemeClr val="dk1"/>
              </a:buClr>
              <a:buSzPts val="1100"/>
              <a:buFont typeface="Arial"/>
              <a:buNone/>
            </a:pPr>
            <a:r>
              <a:rPr lang="en" sz="1000">
                <a:solidFill>
                  <a:srgbClr val="666666"/>
                </a:solidFill>
                <a:latin typeface="Roboto Mono"/>
                <a:ea typeface="Roboto Mono"/>
                <a:cs typeface="Roboto Mono"/>
                <a:sym typeface="Roboto Mono"/>
              </a:rPr>
              <a:t>     usecs               : count     distribution</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Clr>
                <a:schemeClr val="dk1"/>
              </a:buClr>
              <a:buSzPts val="1100"/>
              <a:buFont typeface="Arial"/>
              <a:buNone/>
            </a:pPr>
            <a:r>
              <a:rPr lang="en" sz="1000">
                <a:solidFill>
                  <a:srgbClr val="666666"/>
                </a:solidFill>
                <a:latin typeface="Roboto Mono"/>
                <a:ea typeface="Roboto Mono"/>
                <a:cs typeface="Roboto Mono"/>
                <a:sym typeface="Roboto Mono"/>
              </a:rPr>
              <a:t>         0 -&gt; 1          : 0        |                                        |</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Clr>
                <a:schemeClr val="dk1"/>
              </a:buClr>
              <a:buSzPts val="1100"/>
              <a:buFont typeface="Arial"/>
              <a:buNone/>
            </a:pPr>
            <a:r>
              <a:rPr lang="en" sz="1000">
                <a:solidFill>
                  <a:srgbClr val="666666"/>
                </a:solidFill>
                <a:latin typeface="Roboto Mono"/>
                <a:ea typeface="Roboto Mono"/>
                <a:cs typeface="Roboto Mono"/>
                <a:sym typeface="Roboto Mono"/>
              </a:rPr>
              <a:t>         2 -&gt; 3          : 0        |                                        |</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Clr>
                <a:schemeClr val="dk1"/>
              </a:buClr>
              <a:buSzPts val="1100"/>
              <a:buFont typeface="Arial"/>
              <a:buNone/>
            </a:pPr>
            <a:r>
              <a:rPr lang="en" sz="1000">
                <a:solidFill>
                  <a:srgbClr val="666666"/>
                </a:solidFill>
                <a:latin typeface="Roboto Mono"/>
                <a:ea typeface="Roboto Mono"/>
                <a:cs typeface="Roboto Mono"/>
                <a:sym typeface="Roboto Mono"/>
              </a:rPr>
              <a:t>         4 -&gt; 7          : 0        |                                        |</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Clr>
                <a:schemeClr val="dk1"/>
              </a:buClr>
              <a:buSzPts val="1100"/>
              <a:buFont typeface="Arial"/>
              <a:buNone/>
            </a:pPr>
            <a:r>
              <a:rPr lang="en" sz="1000">
                <a:solidFill>
                  <a:srgbClr val="666666"/>
                </a:solidFill>
                <a:latin typeface="Roboto Mono"/>
                <a:ea typeface="Roboto Mono"/>
                <a:cs typeface="Roboto Mono"/>
                <a:sym typeface="Roboto Mono"/>
              </a:rPr>
              <a:t>         8 -&gt; 15         : 0        |                                        |</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Clr>
                <a:schemeClr val="dk1"/>
              </a:buClr>
              <a:buSzPts val="1100"/>
              <a:buFont typeface="Arial"/>
              <a:buNone/>
            </a:pPr>
            <a:r>
              <a:rPr lang="en" sz="1000">
                <a:solidFill>
                  <a:srgbClr val="666666"/>
                </a:solidFill>
                <a:latin typeface="Roboto Mono"/>
                <a:ea typeface="Roboto Mono"/>
                <a:cs typeface="Roboto Mono"/>
                <a:sym typeface="Roboto Mono"/>
              </a:rPr>
              <a:t>        16 -&gt; 31         : 3        |                                        |</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Clr>
                <a:schemeClr val="dk1"/>
              </a:buClr>
              <a:buSzPts val="1100"/>
              <a:buFont typeface="Arial"/>
              <a:buNone/>
            </a:pPr>
            <a:r>
              <a:rPr lang="en" sz="1000">
                <a:solidFill>
                  <a:srgbClr val="666666"/>
                </a:solidFill>
                <a:latin typeface="Roboto Mono"/>
                <a:ea typeface="Roboto Mono"/>
                <a:cs typeface="Roboto Mono"/>
                <a:sym typeface="Roboto Mono"/>
              </a:rPr>
              <a:t>        32 -&gt; 63         : 14       |*                                       |</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Clr>
                <a:schemeClr val="dk1"/>
              </a:buClr>
              <a:buSzPts val="1100"/>
              <a:buFont typeface="Arial"/>
              <a:buNone/>
            </a:pPr>
            <a:r>
              <a:rPr lang="en" sz="1000">
                <a:solidFill>
                  <a:srgbClr val="666666"/>
                </a:solidFill>
                <a:latin typeface="Roboto Mono"/>
                <a:ea typeface="Roboto Mono"/>
                <a:cs typeface="Roboto Mono"/>
                <a:sym typeface="Roboto Mono"/>
              </a:rPr>
              <a:t>        64 -&gt; 127        : 107      |********                                |</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Clr>
                <a:schemeClr val="dk1"/>
              </a:buClr>
              <a:buSzPts val="1100"/>
              <a:buFont typeface="Arial"/>
              <a:buNone/>
            </a:pPr>
            <a:r>
              <a:rPr lang="en" sz="1000">
                <a:solidFill>
                  <a:srgbClr val="666666"/>
                </a:solidFill>
                <a:latin typeface="Roboto Mono"/>
                <a:ea typeface="Roboto Mono"/>
                <a:cs typeface="Roboto Mono"/>
                <a:sym typeface="Roboto Mono"/>
              </a:rPr>
              <a:t>       128 -&gt; 255        : 525      |****************************************|</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Clr>
                <a:schemeClr val="dk1"/>
              </a:buClr>
              <a:buSzPts val="1100"/>
              <a:buFont typeface="Arial"/>
              <a:buNone/>
            </a:pPr>
            <a:r>
              <a:rPr lang="en" sz="1000">
                <a:solidFill>
                  <a:srgbClr val="666666"/>
                </a:solidFill>
                <a:latin typeface="Roboto Mono"/>
                <a:ea typeface="Roboto Mono"/>
                <a:cs typeface="Roboto Mono"/>
                <a:sym typeface="Roboto Mono"/>
              </a:rPr>
              <a:t>       256 -&gt; 511        : 68       |*****                                   |</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Clr>
                <a:schemeClr val="dk1"/>
              </a:buClr>
              <a:buSzPts val="1100"/>
              <a:buFont typeface="Arial"/>
              <a:buNone/>
            </a:pPr>
            <a:r>
              <a:rPr lang="en" sz="1000">
                <a:solidFill>
                  <a:srgbClr val="666666"/>
                </a:solidFill>
                <a:latin typeface="Roboto Mono"/>
                <a:ea typeface="Roboto Mono"/>
                <a:cs typeface="Roboto Mono"/>
                <a:sym typeface="Roboto Mono"/>
              </a:rPr>
              <a:t>       512 -&gt; 1023       : 10       |                                        |</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None/>
            </a:pPr>
            <a:r>
              <a:t/>
            </a:r>
            <a:endParaRPr sz="1000">
              <a:solidFill>
                <a:srgbClr val="666666"/>
              </a:solidFill>
              <a:latin typeface="Roboto Mono"/>
              <a:ea typeface="Roboto Mono"/>
              <a:cs typeface="Roboto Mono"/>
              <a:sym typeface="Roboto Mono"/>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5" name="Shape 315"/>
        <p:cNvGrpSpPr/>
        <p:nvPr/>
      </p:nvGrpSpPr>
      <p:grpSpPr>
        <a:xfrm>
          <a:off x="0" y="0"/>
          <a:ext cx="0" cy="0"/>
          <a:chOff x="0" y="0"/>
          <a:chExt cx="0" cy="0"/>
        </a:xfrm>
      </p:grpSpPr>
      <p:sp>
        <p:nvSpPr>
          <p:cNvPr id="316" name="Google Shape;316;p54"/>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200">
                <a:solidFill>
                  <a:schemeClr val="accent1"/>
                </a:solidFill>
              </a:rPr>
              <a:t>BCC has bundled tools: execsnoop</a:t>
            </a:r>
            <a:endParaRPr>
              <a:solidFill>
                <a:schemeClr val="accent1"/>
              </a:solidFill>
            </a:endParaRPr>
          </a:p>
        </p:txBody>
      </p:sp>
      <p:sp>
        <p:nvSpPr>
          <p:cNvPr id="317" name="Google Shape;317;p54"/>
          <p:cNvSpPr txBox="1"/>
          <p:nvPr/>
        </p:nvSpPr>
        <p:spPr>
          <a:xfrm>
            <a:off x="480000" y="1100250"/>
            <a:ext cx="8206800" cy="3403800"/>
          </a:xfrm>
          <a:prstGeom prst="rect">
            <a:avLst/>
          </a:prstGeom>
          <a:noFill/>
          <a:ln cap="flat" cmpd="sng" w="9525">
            <a:solidFill>
              <a:schemeClr val="accen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600"/>
              </a:spcBef>
              <a:spcAft>
                <a:spcPts val="0"/>
              </a:spcAft>
              <a:buClr>
                <a:schemeClr val="dk1"/>
              </a:buClr>
              <a:buSzPts val="1100"/>
              <a:buFont typeface="Arial"/>
              <a:buNone/>
            </a:pPr>
            <a:r>
              <a:rPr lang="en" sz="1000">
                <a:solidFill>
                  <a:srgbClr val="666666"/>
                </a:solidFill>
                <a:latin typeface="Roboto Mono"/>
                <a:ea typeface="Roboto Mono"/>
                <a:cs typeface="Roboto Mono"/>
                <a:sym typeface="Roboto Mono"/>
              </a:rPr>
              <a:t># execsnoop</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Clr>
                <a:schemeClr val="dk1"/>
              </a:buClr>
              <a:buSzPts val="1100"/>
              <a:buFont typeface="Arial"/>
              <a:buNone/>
            </a:pPr>
            <a:r>
              <a:rPr lang="en" sz="1000">
                <a:solidFill>
                  <a:srgbClr val="666666"/>
                </a:solidFill>
                <a:latin typeface="Roboto Mono"/>
                <a:ea typeface="Roboto Mono"/>
                <a:cs typeface="Roboto Mono"/>
                <a:sym typeface="Roboto Mono"/>
              </a:rPr>
              <a:t>PCOMM        PID    RET ARGS</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Clr>
                <a:schemeClr val="dk1"/>
              </a:buClr>
              <a:buSzPts val="1100"/>
              <a:buFont typeface="Arial"/>
              <a:buNone/>
            </a:pPr>
            <a:r>
              <a:rPr lang="en" sz="1000">
                <a:solidFill>
                  <a:srgbClr val="666666"/>
                </a:solidFill>
                <a:latin typeface="Roboto Mono"/>
                <a:ea typeface="Roboto Mono"/>
                <a:cs typeface="Roboto Mono"/>
                <a:sym typeface="Roboto Mono"/>
              </a:rPr>
              <a:t>bash         15887    0 /usr/bin/man ls</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Clr>
                <a:schemeClr val="dk1"/>
              </a:buClr>
              <a:buSzPts val="1100"/>
              <a:buFont typeface="Arial"/>
              <a:buNone/>
            </a:pPr>
            <a:r>
              <a:rPr lang="en" sz="1000">
                <a:solidFill>
                  <a:srgbClr val="666666"/>
                </a:solidFill>
                <a:latin typeface="Roboto Mono"/>
                <a:ea typeface="Roboto Mono"/>
                <a:cs typeface="Roboto Mono"/>
                <a:sym typeface="Roboto Mono"/>
              </a:rPr>
              <a:t>preconv      15894    0 /usr/bin/preconv -e UTF-8</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Clr>
                <a:schemeClr val="dk1"/>
              </a:buClr>
              <a:buSzPts val="1100"/>
              <a:buFont typeface="Arial"/>
              <a:buNone/>
            </a:pPr>
            <a:r>
              <a:rPr lang="en" sz="1000">
                <a:solidFill>
                  <a:srgbClr val="666666"/>
                </a:solidFill>
                <a:latin typeface="Roboto Mono"/>
                <a:ea typeface="Roboto Mono"/>
                <a:cs typeface="Roboto Mono"/>
                <a:sym typeface="Roboto Mono"/>
              </a:rPr>
              <a:t>man          15896    0 /usr/bin/tbl</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Clr>
                <a:schemeClr val="dk1"/>
              </a:buClr>
              <a:buSzPts val="1100"/>
              <a:buFont typeface="Arial"/>
              <a:buNone/>
            </a:pPr>
            <a:r>
              <a:rPr lang="en" sz="1000">
                <a:solidFill>
                  <a:srgbClr val="666666"/>
                </a:solidFill>
                <a:latin typeface="Roboto Mono"/>
                <a:ea typeface="Roboto Mono"/>
                <a:cs typeface="Roboto Mono"/>
                <a:sym typeface="Roboto Mono"/>
              </a:rPr>
              <a:t>man          15897    0 /usr/bin/nroff -mandoc -rLL=169n -rLT=169n -Tutf8</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Clr>
                <a:schemeClr val="dk1"/>
              </a:buClr>
              <a:buSzPts val="1100"/>
              <a:buFont typeface="Arial"/>
              <a:buNone/>
            </a:pPr>
            <a:r>
              <a:rPr lang="en" sz="1000">
                <a:solidFill>
                  <a:srgbClr val="666666"/>
                </a:solidFill>
                <a:latin typeface="Roboto Mono"/>
                <a:ea typeface="Roboto Mono"/>
                <a:cs typeface="Roboto Mono"/>
                <a:sym typeface="Roboto Mono"/>
              </a:rPr>
              <a:t>man          15898    0 /usr/bin/pager -s</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Clr>
                <a:schemeClr val="dk1"/>
              </a:buClr>
              <a:buSzPts val="1100"/>
              <a:buFont typeface="Arial"/>
              <a:buNone/>
            </a:pPr>
            <a:r>
              <a:rPr lang="en" sz="1000">
                <a:solidFill>
                  <a:srgbClr val="666666"/>
                </a:solidFill>
                <a:latin typeface="Roboto Mono"/>
                <a:ea typeface="Roboto Mono"/>
                <a:cs typeface="Roboto Mono"/>
                <a:sym typeface="Roboto Mono"/>
              </a:rPr>
              <a:t>nroff        15900    0 /usr/bin/locale charmap</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Clr>
                <a:schemeClr val="dk1"/>
              </a:buClr>
              <a:buSzPts val="1100"/>
              <a:buFont typeface="Arial"/>
              <a:buNone/>
            </a:pPr>
            <a:r>
              <a:rPr lang="en" sz="1000">
                <a:solidFill>
                  <a:srgbClr val="666666"/>
                </a:solidFill>
                <a:latin typeface="Roboto Mono"/>
                <a:ea typeface="Roboto Mono"/>
                <a:cs typeface="Roboto Mono"/>
                <a:sym typeface="Roboto Mono"/>
              </a:rPr>
              <a:t>nroff        15901    0 /usr/bin/groff -mtty-char -Tutf8 -mandoc -rLL=169n -rLT=169n</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Clr>
                <a:schemeClr val="dk1"/>
              </a:buClr>
              <a:buSzPts val="1100"/>
              <a:buFont typeface="Arial"/>
              <a:buNone/>
            </a:pPr>
            <a:r>
              <a:rPr lang="en" sz="1000">
                <a:solidFill>
                  <a:srgbClr val="666666"/>
                </a:solidFill>
                <a:latin typeface="Roboto Mono"/>
                <a:ea typeface="Roboto Mono"/>
                <a:cs typeface="Roboto Mono"/>
                <a:sym typeface="Roboto Mono"/>
              </a:rPr>
              <a:t>groff        15902    0 /usr/bin/troff -mtty-char -mandoc -rLL=169n -rLT=169n -Tutf8</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None/>
            </a:pPr>
            <a:r>
              <a:rPr lang="en" sz="1000">
                <a:solidFill>
                  <a:srgbClr val="666666"/>
                </a:solidFill>
                <a:latin typeface="Roboto Mono"/>
                <a:ea typeface="Roboto Mono"/>
                <a:cs typeface="Roboto Mono"/>
                <a:sym typeface="Roboto Mono"/>
              </a:rPr>
              <a:t>groff        15903    0 /usr/bin/grotty</a:t>
            </a:r>
            <a:endParaRPr sz="1000">
              <a:solidFill>
                <a:srgbClr val="666666"/>
              </a:solidFill>
              <a:latin typeface="Roboto Mono"/>
              <a:ea typeface="Roboto Mono"/>
              <a:cs typeface="Roboto Mono"/>
              <a:sym typeface="Roboto Mono"/>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1" name="Shape 321"/>
        <p:cNvGrpSpPr/>
        <p:nvPr/>
      </p:nvGrpSpPr>
      <p:grpSpPr>
        <a:xfrm>
          <a:off x="0" y="0"/>
          <a:ext cx="0" cy="0"/>
          <a:chOff x="0" y="0"/>
          <a:chExt cx="0" cy="0"/>
        </a:xfrm>
      </p:grpSpPr>
      <p:sp>
        <p:nvSpPr>
          <p:cNvPr id="322" name="Google Shape;322;p55"/>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200">
                <a:solidFill>
                  <a:schemeClr val="accent1"/>
                </a:solidFill>
              </a:rPr>
              <a:t>BCC has bundled tools: ext4slower</a:t>
            </a:r>
            <a:endParaRPr>
              <a:solidFill>
                <a:schemeClr val="accent1"/>
              </a:solidFill>
            </a:endParaRPr>
          </a:p>
        </p:txBody>
      </p:sp>
      <p:sp>
        <p:nvSpPr>
          <p:cNvPr id="323" name="Google Shape;323;p55"/>
          <p:cNvSpPr txBox="1"/>
          <p:nvPr/>
        </p:nvSpPr>
        <p:spPr>
          <a:xfrm>
            <a:off x="480000" y="1100250"/>
            <a:ext cx="8206800" cy="3403800"/>
          </a:xfrm>
          <a:prstGeom prst="rect">
            <a:avLst/>
          </a:prstGeom>
          <a:noFill/>
          <a:ln cap="flat" cmpd="sng" w="9525">
            <a:solidFill>
              <a:schemeClr val="accen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600"/>
              </a:spcBef>
              <a:spcAft>
                <a:spcPts val="0"/>
              </a:spcAft>
              <a:buNone/>
            </a:pPr>
            <a:r>
              <a:rPr lang="en" sz="1000">
                <a:solidFill>
                  <a:srgbClr val="666666"/>
                </a:solidFill>
                <a:latin typeface="Roboto Mono"/>
                <a:ea typeface="Roboto Mono"/>
                <a:cs typeface="Roboto Mono"/>
                <a:sym typeface="Roboto Mono"/>
              </a:rPr>
              <a:t># ext4slower 1</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None/>
            </a:pPr>
            <a:r>
              <a:rPr lang="en" sz="1000">
                <a:solidFill>
                  <a:srgbClr val="666666"/>
                </a:solidFill>
                <a:latin typeface="Roboto Mono"/>
                <a:ea typeface="Roboto Mono"/>
                <a:cs typeface="Roboto Mono"/>
                <a:sym typeface="Roboto Mono"/>
              </a:rPr>
              <a:t>Tracing ext4 operations slower than 1 ms</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None/>
            </a:pPr>
            <a:r>
              <a:rPr lang="en" sz="1000">
                <a:solidFill>
                  <a:srgbClr val="666666"/>
                </a:solidFill>
                <a:latin typeface="Roboto Mono"/>
                <a:ea typeface="Roboto Mono"/>
                <a:cs typeface="Roboto Mono"/>
                <a:sym typeface="Roboto Mono"/>
              </a:rPr>
              <a:t>TIME     COMM           PID    T BYTES   OFF_KB   LAT(ms) FILENAME</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None/>
            </a:pPr>
            <a:r>
              <a:rPr lang="en" sz="1000">
                <a:solidFill>
                  <a:srgbClr val="666666"/>
                </a:solidFill>
                <a:latin typeface="Roboto Mono"/>
                <a:ea typeface="Roboto Mono"/>
                <a:cs typeface="Roboto Mono"/>
                <a:sym typeface="Roboto Mono"/>
              </a:rPr>
              <a:t>06:49:17 bash           3616   R 128     0           7.75 cksum</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None/>
            </a:pPr>
            <a:r>
              <a:rPr lang="en" sz="1000">
                <a:solidFill>
                  <a:srgbClr val="666666"/>
                </a:solidFill>
                <a:latin typeface="Roboto Mono"/>
                <a:ea typeface="Roboto Mono"/>
                <a:cs typeface="Roboto Mono"/>
                <a:sym typeface="Roboto Mono"/>
              </a:rPr>
              <a:t>06:49:17 cksum          3616   R 39552   0           1.34 [</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None/>
            </a:pPr>
            <a:r>
              <a:rPr lang="en" sz="1000">
                <a:solidFill>
                  <a:srgbClr val="666666"/>
                </a:solidFill>
                <a:latin typeface="Roboto Mono"/>
                <a:ea typeface="Roboto Mono"/>
                <a:cs typeface="Roboto Mono"/>
                <a:sym typeface="Roboto Mono"/>
              </a:rPr>
              <a:t>06:49:17 cksum          3616   R 96      0           5.36 2to3-2.7</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None/>
            </a:pPr>
            <a:r>
              <a:rPr lang="en" sz="1000">
                <a:solidFill>
                  <a:srgbClr val="666666"/>
                </a:solidFill>
                <a:latin typeface="Roboto Mono"/>
                <a:ea typeface="Roboto Mono"/>
                <a:cs typeface="Roboto Mono"/>
                <a:sym typeface="Roboto Mono"/>
              </a:rPr>
              <a:t>06:49:17 cksum          3616   R 96      0          14.94 2to3-3.4</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None/>
            </a:pPr>
            <a:r>
              <a:rPr lang="en" sz="1000">
                <a:solidFill>
                  <a:srgbClr val="666666"/>
                </a:solidFill>
                <a:latin typeface="Roboto Mono"/>
                <a:ea typeface="Roboto Mono"/>
                <a:cs typeface="Roboto Mono"/>
                <a:sym typeface="Roboto Mono"/>
              </a:rPr>
              <a:t>06:49:17 cksum          3616   R 10320   0           6.82 411toppm</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None/>
            </a:pPr>
            <a:r>
              <a:rPr lang="en" sz="1000">
                <a:solidFill>
                  <a:srgbClr val="666666"/>
                </a:solidFill>
                <a:latin typeface="Roboto Mono"/>
                <a:ea typeface="Roboto Mono"/>
                <a:cs typeface="Roboto Mono"/>
                <a:sym typeface="Roboto Mono"/>
              </a:rPr>
              <a:t>06:49:17 cksum          3616   R 65536   0           4.01 a2p</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None/>
            </a:pPr>
            <a:r>
              <a:rPr lang="en" sz="1000">
                <a:solidFill>
                  <a:srgbClr val="666666"/>
                </a:solidFill>
                <a:latin typeface="Roboto Mono"/>
                <a:ea typeface="Roboto Mono"/>
                <a:cs typeface="Roboto Mono"/>
                <a:sym typeface="Roboto Mono"/>
              </a:rPr>
              <a:t>06:49:17 cksum          3616   R 55400   0           8.77 ab</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None/>
            </a:pPr>
            <a:r>
              <a:rPr lang="en" sz="1000">
                <a:solidFill>
                  <a:srgbClr val="666666"/>
                </a:solidFill>
                <a:latin typeface="Roboto Mono"/>
                <a:ea typeface="Roboto Mono"/>
                <a:cs typeface="Roboto Mono"/>
                <a:sym typeface="Roboto Mono"/>
              </a:rPr>
              <a:t>06:49:17 cksum          3616   R 36792   0          16.34 aclocal-1.14</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None/>
            </a:pPr>
            <a:r>
              <a:rPr lang="en" sz="1000">
                <a:solidFill>
                  <a:srgbClr val="666666"/>
                </a:solidFill>
                <a:latin typeface="Roboto Mono"/>
                <a:ea typeface="Roboto Mono"/>
                <a:cs typeface="Roboto Mono"/>
                <a:sym typeface="Roboto Mono"/>
              </a:rPr>
              <a:t>06:49:17 cksum          3616   R 15008   0          19.31 acpi_listen</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None/>
            </a:pPr>
            <a:r>
              <a:rPr lang="en" sz="1000">
                <a:solidFill>
                  <a:srgbClr val="666666"/>
                </a:solidFill>
                <a:latin typeface="Roboto Mono"/>
                <a:ea typeface="Roboto Mono"/>
                <a:cs typeface="Roboto Mono"/>
                <a:sym typeface="Roboto Mono"/>
              </a:rPr>
              <a:t>06:49:17 cksum          3616   R 6123    0          17.23 add-apt-repository</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None/>
            </a:pPr>
            <a:r>
              <a:rPr lang="en" sz="1000">
                <a:solidFill>
                  <a:srgbClr val="666666"/>
                </a:solidFill>
                <a:latin typeface="Roboto Mono"/>
                <a:ea typeface="Roboto Mono"/>
                <a:cs typeface="Roboto Mono"/>
                <a:sym typeface="Roboto Mono"/>
              </a:rPr>
              <a:t>06:49:17 cksum          3616   R 6280    0          18.40 addpart</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None/>
            </a:pPr>
            <a:r>
              <a:t/>
            </a:r>
            <a:endParaRPr sz="1000">
              <a:solidFill>
                <a:srgbClr val="666666"/>
              </a:solidFill>
              <a:latin typeface="Roboto Mono"/>
              <a:ea typeface="Roboto Mono"/>
              <a:cs typeface="Roboto Mono"/>
              <a:sym typeface="Roboto Mono"/>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7" name="Shape 327"/>
        <p:cNvGrpSpPr/>
        <p:nvPr/>
      </p:nvGrpSpPr>
      <p:grpSpPr>
        <a:xfrm>
          <a:off x="0" y="0"/>
          <a:ext cx="0" cy="0"/>
          <a:chOff x="0" y="0"/>
          <a:chExt cx="0" cy="0"/>
        </a:xfrm>
      </p:grpSpPr>
      <p:sp>
        <p:nvSpPr>
          <p:cNvPr id="328" name="Google Shape;328;p56"/>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Making use of all that with </a:t>
            </a:r>
            <a:r>
              <a:rPr lang="en" u="sng">
                <a:hlinkClick r:id="rId3"/>
              </a:rPr>
              <a:t>ebpf_exporter</a:t>
            </a:r>
            <a:endParaRPr/>
          </a:p>
        </p:txBody>
      </p:sp>
      <p:sp>
        <p:nvSpPr>
          <p:cNvPr id="329" name="Google Shape;329;p56"/>
          <p:cNvSpPr txBox="1"/>
          <p:nvPr>
            <p:ph type="title"/>
          </p:nvPr>
        </p:nvSpPr>
        <p:spPr>
          <a:xfrm>
            <a:off x="457200" y="1667450"/>
            <a:ext cx="8229600" cy="2596500"/>
          </a:xfrm>
          <a:prstGeom prst="rect">
            <a:avLst/>
          </a:prstGeom>
        </p:spPr>
        <p:txBody>
          <a:bodyPr anchorCtr="0" anchor="t" bIns="91425" lIns="91425" spcFirstLastPara="1" rIns="91425" wrap="square" tIns="91425">
            <a:noAutofit/>
          </a:bodyPr>
          <a:lstStyle/>
          <a:p>
            <a:pPr indent="-342900" lvl="0" marL="457200" rtl="0" algn="l">
              <a:lnSpc>
                <a:spcPct val="150000"/>
              </a:lnSpc>
              <a:spcBef>
                <a:spcPts val="0"/>
              </a:spcBef>
              <a:spcAft>
                <a:spcPts val="0"/>
              </a:spcAft>
              <a:buSzPts val="1800"/>
              <a:buChar char="●"/>
            </a:pPr>
            <a:r>
              <a:rPr lang="en" sz="1800"/>
              <a:t>Many BCC tools make sense as metrics, so let’s use that</a:t>
            </a:r>
            <a:endParaRPr sz="1800"/>
          </a:p>
          <a:p>
            <a:pPr indent="-342900" lvl="0" marL="457200" rtl="0" algn="l">
              <a:lnSpc>
                <a:spcPct val="150000"/>
              </a:lnSpc>
              <a:spcBef>
                <a:spcPts val="0"/>
              </a:spcBef>
              <a:spcAft>
                <a:spcPts val="0"/>
              </a:spcAft>
              <a:buSzPts val="1800"/>
              <a:buChar char="●"/>
            </a:pPr>
            <a:r>
              <a:rPr lang="en" sz="1800"/>
              <a:t>Exporter compiles user-defined BCC programs and loads them</a:t>
            </a:r>
            <a:endParaRPr sz="1800"/>
          </a:p>
          <a:p>
            <a:pPr indent="-342900" lvl="0" marL="457200" rtl="0" algn="l">
              <a:lnSpc>
                <a:spcPct val="150000"/>
              </a:lnSpc>
              <a:spcBef>
                <a:spcPts val="0"/>
              </a:spcBef>
              <a:spcAft>
                <a:spcPts val="0"/>
              </a:spcAft>
              <a:buSzPts val="1800"/>
              <a:buChar char="●"/>
            </a:pPr>
            <a:r>
              <a:rPr lang="en" sz="1800"/>
              <a:t>Programs run in the kernel and populate maps</a:t>
            </a:r>
            <a:endParaRPr sz="1800"/>
          </a:p>
          <a:p>
            <a:pPr indent="-342900" lvl="0" marL="457200" rtl="0" algn="l">
              <a:lnSpc>
                <a:spcPct val="150000"/>
              </a:lnSpc>
              <a:spcBef>
                <a:spcPts val="0"/>
              </a:spcBef>
              <a:spcAft>
                <a:spcPts val="0"/>
              </a:spcAft>
              <a:buSzPts val="1800"/>
              <a:buChar char="●"/>
            </a:pPr>
            <a:r>
              <a:rPr lang="en" sz="1800"/>
              <a:t>During scrape exporter pulls all maps and transforms them:</a:t>
            </a:r>
            <a:endParaRPr sz="1800"/>
          </a:p>
          <a:p>
            <a:pPr indent="-342900" lvl="1" marL="914400" rtl="0" algn="l">
              <a:lnSpc>
                <a:spcPct val="150000"/>
              </a:lnSpc>
              <a:spcBef>
                <a:spcPts val="0"/>
              </a:spcBef>
              <a:spcAft>
                <a:spcPts val="0"/>
              </a:spcAft>
              <a:buClr>
                <a:schemeClr val="lt1"/>
              </a:buClr>
              <a:buSzPts val="1800"/>
              <a:buFont typeface="Open Sans"/>
              <a:buChar char="○"/>
            </a:pPr>
            <a:r>
              <a:rPr b="0" lang="en" sz="1800">
                <a:solidFill>
                  <a:schemeClr val="lt1"/>
                </a:solidFill>
                <a:latin typeface="Open Sans"/>
                <a:ea typeface="Open Sans"/>
                <a:cs typeface="Open Sans"/>
                <a:sym typeface="Open Sans"/>
              </a:rPr>
              <a:t>Map keys to labels (disk name, function name, cpu number)</a:t>
            </a:r>
            <a:endParaRPr b="0" sz="1800">
              <a:solidFill>
                <a:schemeClr val="lt1"/>
              </a:solidFill>
              <a:latin typeface="Open Sans"/>
              <a:ea typeface="Open Sans"/>
              <a:cs typeface="Open Sans"/>
              <a:sym typeface="Open Sans"/>
            </a:endParaRPr>
          </a:p>
          <a:p>
            <a:pPr indent="-342900" lvl="1" marL="914400" rtl="0" algn="l">
              <a:lnSpc>
                <a:spcPct val="150000"/>
              </a:lnSpc>
              <a:spcBef>
                <a:spcPts val="0"/>
              </a:spcBef>
              <a:spcAft>
                <a:spcPts val="0"/>
              </a:spcAft>
              <a:buClr>
                <a:schemeClr val="lt1"/>
              </a:buClr>
              <a:buSzPts val="1800"/>
              <a:buFont typeface="Open Sans"/>
              <a:buChar char="○"/>
            </a:pPr>
            <a:r>
              <a:rPr b="0" lang="en" sz="1800">
                <a:solidFill>
                  <a:schemeClr val="lt1"/>
                </a:solidFill>
                <a:latin typeface="Open Sans"/>
                <a:ea typeface="Open Sans"/>
                <a:cs typeface="Open Sans"/>
                <a:sym typeface="Open Sans"/>
              </a:rPr>
              <a:t>Map values to metric values</a:t>
            </a:r>
            <a:endParaRPr b="0" sz="1800">
              <a:solidFill>
                <a:schemeClr val="lt1"/>
              </a:solidFill>
              <a:latin typeface="Open Sans"/>
              <a:ea typeface="Open Sans"/>
              <a:cs typeface="Open Sans"/>
              <a:sym typeface="Open Sans"/>
            </a:endParaRPr>
          </a:p>
          <a:p>
            <a:pPr indent="-342900" lvl="1" marL="914400" rtl="0" algn="l">
              <a:lnSpc>
                <a:spcPct val="150000"/>
              </a:lnSpc>
              <a:spcBef>
                <a:spcPts val="0"/>
              </a:spcBef>
              <a:spcAft>
                <a:spcPts val="0"/>
              </a:spcAft>
              <a:buClr>
                <a:schemeClr val="lt1"/>
              </a:buClr>
              <a:buSzPts val="1800"/>
              <a:buFont typeface="Open Sans"/>
              <a:buChar char="○"/>
            </a:pPr>
            <a:r>
              <a:rPr b="0" lang="en" sz="1800">
                <a:solidFill>
                  <a:schemeClr val="lt1"/>
                </a:solidFill>
                <a:latin typeface="Open Sans"/>
                <a:ea typeface="Open Sans"/>
                <a:cs typeface="Open Sans"/>
                <a:sym typeface="Open Sans"/>
              </a:rPr>
              <a:t>There are no float values in eBPF</a:t>
            </a:r>
            <a:endParaRPr b="0" sz="1800">
              <a:solidFill>
                <a:schemeClr val="lt1"/>
              </a:solidFill>
              <a:latin typeface="Open Sans"/>
              <a:ea typeface="Open Sans"/>
              <a:cs typeface="Open Sans"/>
              <a:sym typeface="Open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3" name="Shape 333"/>
        <p:cNvGrpSpPr/>
        <p:nvPr/>
      </p:nvGrpSpPr>
      <p:grpSpPr>
        <a:xfrm>
          <a:off x="0" y="0"/>
          <a:ext cx="0" cy="0"/>
          <a:chOff x="0" y="0"/>
          <a:chExt cx="0" cy="0"/>
        </a:xfrm>
      </p:grpSpPr>
      <p:sp>
        <p:nvSpPr>
          <p:cNvPr id="334" name="Google Shape;334;p57"/>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Getting timer counters into Prometheus</a:t>
            </a:r>
            <a:endParaRPr/>
          </a:p>
        </p:txBody>
      </p:sp>
      <p:sp>
        <p:nvSpPr>
          <p:cNvPr id="335" name="Google Shape;335;p57"/>
          <p:cNvSpPr txBox="1"/>
          <p:nvPr/>
        </p:nvSpPr>
        <p:spPr>
          <a:xfrm>
            <a:off x="4572000" y="1100250"/>
            <a:ext cx="4092000" cy="2943000"/>
          </a:xfrm>
          <a:prstGeom prst="rect">
            <a:avLst/>
          </a:prstGeom>
          <a:noFill/>
          <a:ln cap="flat" cmpd="sng" w="9525">
            <a:solidFill>
              <a:schemeClr val="accen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600"/>
              </a:spcBef>
              <a:spcAft>
                <a:spcPts val="0"/>
              </a:spcAft>
              <a:buNone/>
            </a:pPr>
            <a:r>
              <a:rPr lang="en" sz="1000">
                <a:solidFill>
                  <a:srgbClr val="666666"/>
                </a:solidFill>
                <a:latin typeface="Roboto Mono"/>
                <a:ea typeface="Roboto Mono"/>
                <a:cs typeface="Roboto Mono"/>
                <a:sym typeface="Roboto Mono"/>
              </a:rPr>
              <a:t>metrics:</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None/>
            </a:pPr>
            <a:r>
              <a:rPr lang="en" sz="1000">
                <a:solidFill>
                  <a:srgbClr val="666666"/>
                </a:solidFill>
                <a:latin typeface="Roboto Mono"/>
                <a:ea typeface="Roboto Mono"/>
                <a:cs typeface="Roboto Mono"/>
                <a:sym typeface="Roboto Mono"/>
              </a:rPr>
              <a:t>  counters:</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None/>
            </a:pPr>
            <a:r>
              <a:rPr lang="en" sz="1000">
                <a:solidFill>
                  <a:srgbClr val="666666"/>
                </a:solidFill>
                <a:latin typeface="Roboto Mono"/>
                <a:ea typeface="Roboto Mono"/>
                <a:cs typeface="Roboto Mono"/>
                <a:sym typeface="Roboto Mono"/>
              </a:rPr>
              <a:t>    - name: timer_start_total</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None/>
            </a:pPr>
            <a:r>
              <a:rPr lang="en" sz="1000">
                <a:solidFill>
                  <a:srgbClr val="666666"/>
                </a:solidFill>
                <a:latin typeface="Roboto Mono"/>
                <a:ea typeface="Roboto Mono"/>
                <a:cs typeface="Roboto Mono"/>
                <a:sym typeface="Roboto Mono"/>
              </a:rPr>
              <a:t>      help: Timers fired in the kernel</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None/>
            </a:pPr>
            <a:r>
              <a:rPr lang="en" sz="1000">
                <a:solidFill>
                  <a:srgbClr val="666666"/>
                </a:solidFill>
                <a:latin typeface="Roboto Mono"/>
                <a:ea typeface="Roboto Mono"/>
                <a:cs typeface="Roboto Mono"/>
                <a:sym typeface="Roboto Mono"/>
              </a:rPr>
              <a:t>      table: counts</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None/>
            </a:pPr>
            <a:r>
              <a:rPr lang="en" sz="1000">
                <a:solidFill>
                  <a:srgbClr val="666666"/>
                </a:solidFill>
                <a:latin typeface="Roboto Mono"/>
                <a:ea typeface="Roboto Mono"/>
                <a:cs typeface="Roboto Mono"/>
                <a:sym typeface="Roboto Mono"/>
              </a:rPr>
              <a:t>      labels:</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None/>
            </a:pPr>
            <a:r>
              <a:rPr lang="en" sz="1000">
                <a:solidFill>
                  <a:srgbClr val="666666"/>
                </a:solidFill>
                <a:latin typeface="Roboto Mono"/>
                <a:ea typeface="Roboto Mono"/>
                <a:cs typeface="Roboto Mono"/>
                <a:sym typeface="Roboto Mono"/>
              </a:rPr>
              <a:t>        - name: function</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None/>
            </a:pPr>
            <a:r>
              <a:rPr lang="en" sz="1000">
                <a:solidFill>
                  <a:srgbClr val="666666"/>
                </a:solidFill>
                <a:latin typeface="Roboto Mono"/>
                <a:ea typeface="Roboto Mono"/>
                <a:cs typeface="Roboto Mono"/>
                <a:sym typeface="Roboto Mono"/>
              </a:rPr>
              <a:t>          size: 8</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None/>
            </a:pPr>
            <a:r>
              <a:rPr lang="en" sz="1000">
                <a:solidFill>
                  <a:srgbClr val="666666"/>
                </a:solidFill>
                <a:latin typeface="Roboto Mono"/>
                <a:ea typeface="Roboto Mono"/>
                <a:cs typeface="Roboto Mono"/>
                <a:sym typeface="Roboto Mono"/>
              </a:rPr>
              <a:t>          decoders:</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None/>
            </a:pPr>
            <a:r>
              <a:rPr lang="en" sz="1000">
                <a:solidFill>
                  <a:srgbClr val="666666"/>
                </a:solidFill>
                <a:latin typeface="Roboto Mono"/>
                <a:ea typeface="Roboto Mono"/>
                <a:cs typeface="Roboto Mono"/>
                <a:sym typeface="Roboto Mono"/>
              </a:rPr>
              <a:t>            - name: ksym</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None/>
            </a:pPr>
            <a:r>
              <a:rPr lang="en" sz="1000">
                <a:solidFill>
                  <a:srgbClr val="666666"/>
                </a:solidFill>
                <a:latin typeface="Roboto Mono"/>
                <a:ea typeface="Roboto Mono"/>
                <a:cs typeface="Roboto Mono"/>
                <a:sym typeface="Roboto Mono"/>
              </a:rPr>
              <a:t>tracepoints:</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None/>
            </a:pPr>
            <a:r>
              <a:rPr lang="en" sz="1000">
                <a:solidFill>
                  <a:srgbClr val="666666"/>
                </a:solidFill>
                <a:latin typeface="Roboto Mono"/>
                <a:ea typeface="Roboto Mono"/>
                <a:cs typeface="Roboto Mono"/>
                <a:sym typeface="Roboto Mono"/>
              </a:rPr>
              <a:t>  timer:timer_start: tracepoint__timer__timer_start</a:t>
            </a:r>
            <a:endParaRPr sz="1000">
              <a:solidFill>
                <a:srgbClr val="666666"/>
              </a:solidFill>
              <a:latin typeface="Roboto Mono"/>
              <a:ea typeface="Roboto Mono"/>
              <a:cs typeface="Roboto Mono"/>
              <a:sym typeface="Roboto Mono"/>
            </a:endParaRPr>
          </a:p>
        </p:txBody>
      </p:sp>
      <p:sp>
        <p:nvSpPr>
          <p:cNvPr id="336" name="Google Shape;336;p57"/>
          <p:cNvSpPr txBox="1"/>
          <p:nvPr/>
        </p:nvSpPr>
        <p:spPr>
          <a:xfrm>
            <a:off x="480000" y="1100250"/>
            <a:ext cx="4092000" cy="2943000"/>
          </a:xfrm>
          <a:prstGeom prst="rect">
            <a:avLst/>
          </a:prstGeom>
          <a:noFill/>
          <a:ln cap="flat" cmpd="sng" w="9525">
            <a:solidFill>
              <a:schemeClr val="accen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600"/>
              </a:spcBef>
              <a:spcAft>
                <a:spcPts val="0"/>
              </a:spcAft>
              <a:buClr>
                <a:schemeClr val="dk1"/>
              </a:buClr>
              <a:buSzPts val="1100"/>
              <a:buFont typeface="Arial"/>
              <a:buNone/>
            </a:pPr>
            <a:r>
              <a:rPr lang="en" sz="1000">
                <a:solidFill>
                  <a:srgbClr val="666666"/>
                </a:solidFill>
                <a:latin typeface="Roboto Mono"/>
                <a:ea typeface="Roboto Mono"/>
                <a:cs typeface="Roboto Mono"/>
                <a:sym typeface="Roboto Mono"/>
              </a:rPr>
              <a:t>code: |</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Clr>
                <a:schemeClr val="dk1"/>
              </a:buClr>
              <a:buSzPts val="1100"/>
              <a:buFont typeface="Arial"/>
              <a:buNone/>
            </a:pPr>
            <a:r>
              <a:rPr lang="en" sz="1000">
                <a:solidFill>
                  <a:srgbClr val="666666"/>
                </a:solidFill>
                <a:latin typeface="Roboto Mono"/>
                <a:ea typeface="Roboto Mono"/>
                <a:cs typeface="Roboto Mono"/>
                <a:sym typeface="Roboto Mono"/>
              </a:rPr>
              <a:t>  BPF_HASH(counts, u64);</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Clr>
                <a:schemeClr val="dk1"/>
              </a:buClr>
              <a:buSzPts val="1100"/>
              <a:buFont typeface="Arial"/>
              <a:buNone/>
            </a:pPr>
            <a:r>
              <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Clr>
                <a:schemeClr val="dk1"/>
              </a:buClr>
              <a:buSzPts val="1100"/>
              <a:buFont typeface="Arial"/>
              <a:buNone/>
            </a:pPr>
            <a:r>
              <a:rPr lang="en" sz="1000">
                <a:solidFill>
                  <a:srgbClr val="666666"/>
                </a:solidFill>
                <a:latin typeface="Roboto Mono"/>
                <a:ea typeface="Roboto Mono"/>
                <a:cs typeface="Roboto Mono"/>
                <a:sym typeface="Roboto Mono"/>
              </a:rPr>
              <a:t>  // Generates tracepoint__timer__timer_start</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Clr>
                <a:schemeClr val="dk1"/>
              </a:buClr>
              <a:buSzPts val="1100"/>
              <a:buFont typeface="Arial"/>
              <a:buNone/>
            </a:pPr>
            <a:r>
              <a:rPr lang="en" sz="1000">
                <a:solidFill>
                  <a:srgbClr val="666666"/>
                </a:solidFill>
                <a:latin typeface="Roboto Mono"/>
                <a:ea typeface="Roboto Mono"/>
                <a:cs typeface="Roboto Mono"/>
                <a:sym typeface="Roboto Mono"/>
              </a:rPr>
              <a:t>  TRACEPOINT_PROBE(timer, timer_start) {</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Clr>
                <a:schemeClr val="dk1"/>
              </a:buClr>
              <a:buSzPts val="1100"/>
              <a:buFont typeface="Arial"/>
              <a:buNone/>
            </a:pPr>
            <a:r>
              <a:rPr lang="en" sz="1000">
                <a:solidFill>
                  <a:srgbClr val="666666"/>
                </a:solidFill>
                <a:latin typeface="Roboto Mono"/>
                <a:ea typeface="Roboto Mono"/>
                <a:cs typeface="Roboto Mono"/>
                <a:sym typeface="Roboto Mono"/>
              </a:rPr>
              <a:t>      counts.increment((u64) args-&gt;function);</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Clr>
                <a:schemeClr val="dk1"/>
              </a:buClr>
              <a:buSzPts val="1100"/>
              <a:buFont typeface="Arial"/>
              <a:buNone/>
            </a:pPr>
            <a:r>
              <a:rPr lang="en" sz="1000">
                <a:solidFill>
                  <a:srgbClr val="666666"/>
                </a:solidFill>
                <a:latin typeface="Roboto Mono"/>
                <a:ea typeface="Roboto Mono"/>
                <a:cs typeface="Roboto Mono"/>
                <a:sym typeface="Roboto Mono"/>
              </a:rPr>
              <a:t>      return 0;</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Clr>
                <a:schemeClr val="dk1"/>
              </a:buClr>
              <a:buSzPts val="1100"/>
              <a:buFont typeface="Arial"/>
              <a:buNone/>
            </a:pPr>
            <a:r>
              <a:rPr lang="en" sz="1000">
                <a:solidFill>
                  <a:srgbClr val="666666"/>
                </a:solidFill>
                <a:latin typeface="Roboto Mono"/>
                <a:ea typeface="Roboto Mono"/>
                <a:cs typeface="Roboto Mono"/>
                <a:sym typeface="Roboto Mono"/>
              </a:rPr>
              <a:t>  }</a:t>
            </a:r>
            <a:endParaRPr sz="1000">
              <a:solidFill>
                <a:srgbClr val="666666"/>
              </a:solidFill>
              <a:latin typeface="Roboto Mono"/>
              <a:ea typeface="Roboto Mono"/>
              <a:cs typeface="Roboto Mono"/>
              <a:sym typeface="Roboto Mono"/>
            </a:endParaRPr>
          </a:p>
          <a:p>
            <a:pPr indent="0" lvl="0" marL="0" rtl="0" algn="l">
              <a:spcBef>
                <a:spcPts val="600"/>
              </a:spcBef>
              <a:spcAft>
                <a:spcPts val="0"/>
              </a:spcAft>
              <a:buNone/>
            </a:pPr>
            <a:r>
              <a:t/>
            </a:r>
            <a:endParaRPr sz="1000">
              <a:solidFill>
                <a:srgbClr val="666666"/>
              </a:solidFill>
              <a:latin typeface="Roboto Mono"/>
              <a:ea typeface="Roboto Mono"/>
              <a:cs typeface="Roboto Mono"/>
              <a:sym typeface="Roboto Mono"/>
            </a:endParaRPr>
          </a:p>
        </p:txBody>
      </p:sp>
      <p:sp>
        <p:nvSpPr>
          <p:cNvPr id="337" name="Google Shape;337;p57"/>
          <p:cNvSpPr txBox="1"/>
          <p:nvPr/>
        </p:nvSpPr>
        <p:spPr>
          <a:xfrm>
            <a:off x="1261650" y="4080125"/>
            <a:ext cx="2528700" cy="435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Open Sans"/>
                <a:ea typeface="Open Sans"/>
                <a:cs typeface="Open Sans"/>
                <a:sym typeface="Open Sans"/>
              </a:rPr>
              <a:t>Code to run in the kernel</a:t>
            </a:r>
            <a:endParaRPr>
              <a:latin typeface="Open Sans"/>
              <a:ea typeface="Open Sans"/>
              <a:cs typeface="Open Sans"/>
              <a:sym typeface="Open Sans"/>
            </a:endParaRPr>
          </a:p>
          <a:p>
            <a:pPr indent="0" lvl="0" marL="0" rtl="0" algn="ctr">
              <a:spcBef>
                <a:spcPts val="0"/>
              </a:spcBef>
              <a:spcAft>
                <a:spcPts val="0"/>
              </a:spcAft>
              <a:buNone/>
            </a:pPr>
            <a:r>
              <a:rPr lang="en">
                <a:latin typeface="Open Sans"/>
                <a:ea typeface="Open Sans"/>
                <a:cs typeface="Open Sans"/>
                <a:sym typeface="Open Sans"/>
              </a:rPr>
              <a:t>and populate the map</a:t>
            </a:r>
            <a:endParaRPr>
              <a:latin typeface="Open Sans"/>
              <a:ea typeface="Open Sans"/>
              <a:cs typeface="Open Sans"/>
              <a:sym typeface="Open Sans"/>
            </a:endParaRPr>
          </a:p>
        </p:txBody>
      </p:sp>
      <p:sp>
        <p:nvSpPr>
          <p:cNvPr id="338" name="Google Shape;338;p57"/>
          <p:cNvSpPr txBox="1"/>
          <p:nvPr/>
        </p:nvSpPr>
        <p:spPr>
          <a:xfrm>
            <a:off x="5121750" y="4080125"/>
            <a:ext cx="2992500" cy="435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Open Sans"/>
                <a:ea typeface="Open Sans"/>
                <a:cs typeface="Open Sans"/>
                <a:sym typeface="Open Sans"/>
              </a:rPr>
              <a:t>How to turn map into metrics</a:t>
            </a:r>
            <a:endParaRPr>
              <a:latin typeface="Open Sans"/>
              <a:ea typeface="Open Sans"/>
              <a:cs typeface="Open Sans"/>
              <a:sym typeface="Open Sans"/>
            </a:endParaRPr>
          </a:p>
          <a:p>
            <a:pPr indent="0" lvl="0" marL="0" rtl="0" algn="ctr">
              <a:spcBef>
                <a:spcPts val="0"/>
              </a:spcBef>
              <a:spcAft>
                <a:spcPts val="0"/>
              </a:spcAft>
              <a:buNone/>
            </a:pPr>
            <a:r>
              <a:rPr lang="en">
                <a:latin typeface="Open Sans"/>
                <a:ea typeface="Open Sans"/>
                <a:cs typeface="Open Sans"/>
                <a:sym typeface="Open Sans"/>
              </a:rPr>
              <a:t>readable by Prometheus</a:t>
            </a:r>
            <a:endParaRPr>
              <a:latin typeface="Open Sans"/>
              <a:ea typeface="Open Sans"/>
              <a:cs typeface="Open Sans"/>
              <a:sym typeface="Open Sans"/>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2" name="Shape 342"/>
        <p:cNvGrpSpPr/>
        <p:nvPr/>
      </p:nvGrpSpPr>
      <p:grpSpPr>
        <a:xfrm>
          <a:off x="0" y="0"/>
          <a:ext cx="0" cy="0"/>
          <a:chOff x="0" y="0"/>
          <a:chExt cx="0" cy="0"/>
        </a:xfrm>
      </p:grpSpPr>
      <p:sp>
        <p:nvSpPr>
          <p:cNvPr id="343" name="Google Shape;343;p58"/>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Getting timer counters into Prometheus </a:t>
            </a:r>
            <a:endParaRPr/>
          </a:p>
        </p:txBody>
      </p:sp>
      <p:pic>
        <p:nvPicPr>
          <p:cNvPr id="344" name="Google Shape;344;p58"/>
          <p:cNvPicPr preferRelativeResize="0"/>
          <p:nvPr/>
        </p:nvPicPr>
        <p:blipFill>
          <a:blip r:embed="rId3">
            <a:alphaModFix/>
          </a:blip>
          <a:stretch>
            <a:fillRect/>
          </a:stretch>
        </p:blipFill>
        <p:spPr>
          <a:xfrm>
            <a:off x="1223475" y="1063375"/>
            <a:ext cx="6697059" cy="412315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8" name="Shape 348"/>
        <p:cNvGrpSpPr/>
        <p:nvPr/>
      </p:nvGrpSpPr>
      <p:grpSpPr>
        <a:xfrm>
          <a:off x="0" y="0"/>
          <a:ext cx="0" cy="0"/>
          <a:chOff x="0" y="0"/>
          <a:chExt cx="0" cy="0"/>
        </a:xfrm>
      </p:grpSpPr>
      <p:sp>
        <p:nvSpPr>
          <p:cNvPr id="349" name="Google Shape;349;p59"/>
          <p:cNvSpPr txBox="1"/>
          <p:nvPr/>
        </p:nvSpPr>
        <p:spPr>
          <a:xfrm>
            <a:off x="562900" y="1190750"/>
            <a:ext cx="7402200" cy="2854200"/>
          </a:xfrm>
          <a:prstGeom prst="rect">
            <a:avLst/>
          </a:prstGeom>
          <a:noFill/>
          <a:ln>
            <a:noFill/>
          </a:ln>
        </p:spPr>
        <p:txBody>
          <a:bodyPr anchorCtr="0" anchor="t" bIns="91425" lIns="91425" spcFirstLastPara="1" rIns="91425" wrap="square" tIns="91425">
            <a:noAutofit/>
          </a:bodyPr>
          <a:lstStyle/>
          <a:p>
            <a:pPr indent="0" lvl="0" marL="0" rtl="0" algn="l">
              <a:spcBef>
                <a:spcPts val="600"/>
              </a:spcBef>
              <a:spcAft>
                <a:spcPts val="0"/>
              </a:spcAft>
              <a:buNone/>
            </a:pPr>
            <a:r>
              <a:rPr lang="en" sz="1800">
                <a:solidFill>
                  <a:srgbClr val="666666"/>
                </a:solidFill>
                <a:latin typeface="Open Sans"/>
                <a:ea typeface="Open Sans"/>
                <a:cs typeface="Open Sans"/>
                <a:sym typeface="Open Sans"/>
              </a:rPr>
              <a:t>See Cloudflare blog post: “</a:t>
            </a:r>
            <a:r>
              <a:rPr lang="en" sz="1800" u="sng">
                <a:solidFill>
                  <a:schemeClr val="accent1"/>
                </a:solidFill>
                <a:latin typeface="Open Sans"/>
                <a:ea typeface="Open Sans"/>
                <a:cs typeface="Open Sans"/>
                <a:sym typeface="Open Sans"/>
                <a:hlinkClick r:id="rId3"/>
              </a:rPr>
              <a:t>Tracing System CPU on Debian Stretch</a:t>
            </a:r>
            <a:r>
              <a:rPr lang="en" sz="1800">
                <a:solidFill>
                  <a:srgbClr val="666666"/>
                </a:solidFill>
                <a:latin typeface="Open Sans"/>
                <a:ea typeface="Open Sans"/>
                <a:cs typeface="Open Sans"/>
                <a:sym typeface="Open Sans"/>
              </a:rPr>
              <a:t>”.</a:t>
            </a:r>
            <a:endParaRPr sz="1800">
              <a:solidFill>
                <a:schemeClr val="dk2"/>
              </a:solidFill>
              <a:latin typeface="Open Sans"/>
              <a:ea typeface="Open Sans"/>
              <a:cs typeface="Open Sans"/>
              <a:sym typeface="Open Sans"/>
            </a:endParaRPr>
          </a:p>
          <a:p>
            <a:pPr indent="0" lvl="0" marL="0" rtl="0" algn="l">
              <a:spcBef>
                <a:spcPts val="600"/>
              </a:spcBef>
              <a:spcAft>
                <a:spcPts val="0"/>
              </a:spcAft>
              <a:buNone/>
            </a:pPr>
            <a:r>
              <a:t/>
            </a:r>
            <a:endParaRPr sz="1800">
              <a:solidFill>
                <a:srgbClr val="666666"/>
              </a:solidFill>
              <a:latin typeface="Open Sans"/>
              <a:ea typeface="Open Sans"/>
              <a:cs typeface="Open Sans"/>
              <a:sym typeface="Open Sans"/>
            </a:endParaRPr>
          </a:p>
          <a:p>
            <a:pPr indent="0" lvl="0" marL="0" rtl="0" algn="l">
              <a:spcBef>
                <a:spcPts val="600"/>
              </a:spcBef>
              <a:spcAft>
                <a:spcPts val="0"/>
              </a:spcAft>
              <a:buNone/>
            </a:pPr>
            <a:r>
              <a:rPr lang="en" sz="1800">
                <a:solidFill>
                  <a:srgbClr val="666666"/>
                </a:solidFill>
                <a:latin typeface="Open Sans"/>
                <a:ea typeface="Open Sans"/>
                <a:cs typeface="Open Sans"/>
                <a:sym typeface="Open Sans"/>
              </a:rPr>
              <a:t>TL;DR: Debian upgrade triggered systemd bug where it broke TCP segmentation offload, which increased CPU load 5x and introduced lots of interesting side effects up to memory allocation stalls.</a:t>
            </a:r>
            <a:endParaRPr sz="1800">
              <a:solidFill>
                <a:srgbClr val="666666"/>
              </a:solidFill>
              <a:latin typeface="Open Sans"/>
              <a:ea typeface="Open Sans"/>
              <a:cs typeface="Open Sans"/>
              <a:sym typeface="Open Sans"/>
            </a:endParaRPr>
          </a:p>
          <a:p>
            <a:pPr indent="0" lvl="0" marL="0" rtl="0" algn="l">
              <a:spcBef>
                <a:spcPts val="600"/>
              </a:spcBef>
              <a:spcAft>
                <a:spcPts val="0"/>
              </a:spcAft>
              <a:buNone/>
            </a:pPr>
            <a:r>
              <a:t/>
            </a:r>
            <a:endParaRPr sz="1800">
              <a:solidFill>
                <a:srgbClr val="666666"/>
              </a:solidFill>
              <a:latin typeface="Open Sans"/>
              <a:ea typeface="Open Sans"/>
              <a:cs typeface="Open Sans"/>
              <a:sym typeface="Open Sans"/>
            </a:endParaRPr>
          </a:p>
          <a:p>
            <a:pPr indent="0" lvl="0" marL="0" rtl="0" algn="l">
              <a:spcBef>
                <a:spcPts val="600"/>
              </a:spcBef>
              <a:spcAft>
                <a:spcPts val="0"/>
              </a:spcAft>
              <a:buNone/>
            </a:pPr>
            <a:r>
              <a:rPr lang="en" sz="1800">
                <a:solidFill>
                  <a:srgbClr val="666666"/>
                </a:solidFill>
                <a:latin typeface="Open Sans"/>
                <a:ea typeface="Open Sans"/>
                <a:cs typeface="Open Sans"/>
                <a:sym typeface="Open Sans"/>
              </a:rPr>
              <a:t>If we had timer metrics enabled, we would have seen this sooner.</a:t>
            </a:r>
            <a:endParaRPr sz="1800">
              <a:solidFill>
                <a:srgbClr val="666666"/>
              </a:solidFill>
              <a:latin typeface="Open Sans"/>
              <a:ea typeface="Open Sans"/>
              <a:cs typeface="Open Sans"/>
              <a:sym typeface="Open Sans"/>
            </a:endParaRPr>
          </a:p>
        </p:txBody>
      </p:sp>
      <p:sp>
        <p:nvSpPr>
          <p:cNvPr id="350" name="Google Shape;350;p59"/>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Why can timers be useful?</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4" name="Shape 354"/>
        <p:cNvGrpSpPr/>
        <p:nvPr/>
      </p:nvGrpSpPr>
      <p:grpSpPr>
        <a:xfrm>
          <a:off x="0" y="0"/>
          <a:ext cx="0" cy="0"/>
          <a:chOff x="0" y="0"/>
          <a:chExt cx="0" cy="0"/>
        </a:xfrm>
      </p:grpSpPr>
      <p:sp>
        <p:nvSpPr>
          <p:cNvPr id="355" name="Google Shape;355;p60"/>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Other bundled examples: IPC</a:t>
            </a:r>
            <a:endParaRPr/>
          </a:p>
        </p:txBody>
      </p:sp>
      <p:pic>
        <p:nvPicPr>
          <p:cNvPr id="356" name="Google Shape;356;p60"/>
          <p:cNvPicPr preferRelativeResize="0"/>
          <p:nvPr/>
        </p:nvPicPr>
        <p:blipFill>
          <a:blip r:embed="rId3">
            <a:alphaModFix/>
          </a:blip>
          <a:stretch>
            <a:fillRect/>
          </a:stretch>
        </p:blipFill>
        <p:spPr>
          <a:xfrm>
            <a:off x="1225296" y="1060704"/>
            <a:ext cx="6693408" cy="4114798"/>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0" name="Shape 360"/>
        <p:cNvGrpSpPr/>
        <p:nvPr/>
      </p:nvGrpSpPr>
      <p:grpSpPr>
        <a:xfrm>
          <a:off x="0" y="0"/>
          <a:ext cx="0" cy="0"/>
          <a:chOff x="0" y="0"/>
          <a:chExt cx="0" cy="0"/>
        </a:xfrm>
      </p:grpSpPr>
      <p:sp>
        <p:nvSpPr>
          <p:cNvPr id="361" name="Google Shape;361;p61"/>
          <p:cNvSpPr txBox="1"/>
          <p:nvPr/>
        </p:nvSpPr>
        <p:spPr>
          <a:xfrm>
            <a:off x="562900" y="1190750"/>
            <a:ext cx="7402200" cy="2854200"/>
          </a:xfrm>
          <a:prstGeom prst="rect">
            <a:avLst/>
          </a:prstGeom>
          <a:noFill/>
          <a:ln>
            <a:noFill/>
          </a:ln>
        </p:spPr>
        <p:txBody>
          <a:bodyPr anchorCtr="0" anchor="t" bIns="91425" lIns="91425" spcFirstLastPara="1" rIns="91425" wrap="square" tIns="91425">
            <a:noAutofit/>
          </a:bodyPr>
          <a:lstStyle/>
          <a:p>
            <a:pPr indent="0" lvl="0" marL="0" rtl="0" algn="l">
              <a:spcBef>
                <a:spcPts val="600"/>
              </a:spcBef>
              <a:spcAft>
                <a:spcPts val="0"/>
              </a:spcAft>
              <a:buNone/>
            </a:pPr>
            <a:r>
              <a:rPr lang="en" sz="1800">
                <a:solidFill>
                  <a:srgbClr val="666666"/>
                </a:solidFill>
                <a:latin typeface="Open Sans"/>
                <a:ea typeface="Open Sans"/>
                <a:cs typeface="Open Sans"/>
                <a:sym typeface="Open Sans"/>
              </a:rPr>
              <a:t>See Brendan Gregg’s blog post: “</a:t>
            </a:r>
            <a:r>
              <a:rPr lang="en" sz="1800" u="sng">
                <a:solidFill>
                  <a:schemeClr val="accent1"/>
                </a:solidFill>
                <a:latin typeface="Open Sans"/>
                <a:ea typeface="Open Sans"/>
                <a:cs typeface="Open Sans"/>
                <a:sym typeface="Open Sans"/>
                <a:hlinkClick r:id="rId3"/>
              </a:rPr>
              <a:t>CPU Utilization is Wrong</a:t>
            </a:r>
            <a:r>
              <a:rPr lang="en" sz="1800">
                <a:solidFill>
                  <a:srgbClr val="666666"/>
                </a:solidFill>
                <a:latin typeface="Open Sans"/>
                <a:ea typeface="Open Sans"/>
                <a:cs typeface="Open Sans"/>
                <a:sym typeface="Open Sans"/>
              </a:rPr>
              <a:t>”.</a:t>
            </a:r>
            <a:endParaRPr sz="1800">
              <a:solidFill>
                <a:schemeClr val="dk2"/>
              </a:solidFill>
              <a:latin typeface="Open Sans"/>
              <a:ea typeface="Open Sans"/>
              <a:cs typeface="Open Sans"/>
              <a:sym typeface="Open Sans"/>
            </a:endParaRPr>
          </a:p>
          <a:p>
            <a:pPr indent="0" lvl="0" marL="0" rtl="0" algn="l">
              <a:spcBef>
                <a:spcPts val="600"/>
              </a:spcBef>
              <a:spcAft>
                <a:spcPts val="0"/>
              </a:spcAft>
              <a:buNone/>
            </a:pPr>
            <a:r>
              <a:t/>
            </a:r>
            <a:endParaRPr sz="1800">
              <a:solidFill>
                <a:srgbClr val="666666"/>
              </a:solidFill>
              <a:latin typeface="Open Sans"/>
              <a:ea typeface="Open Sans"/>
              <a:cs typeface="Open Sans"/>
              <a:sym typeface="Open Sans"/>
            </a:endParaRPr>
          </a:p>
          <a:p>
            <a:pPr indent="0" lvl="0" marL="0" rtl="0" algn="l">
              <a:spcBef>
                <a:spcPts val="600"/>
              </a:spcBef>
              <a:spcAft>
                <a:spcPts val="0"/>
              </a:spcAft>
              <a:buNone/>
            </a:pPr>
            <a:r>
              <a:rPr lang="en" sz="1800">
                <a:solidFill>
                  <a:srgbClr val="666666"/>
                </a:solidFill>
                <a:latin typeface="Open Sans"/>
                <a:ea typeface="Open Sans"/>
                <a:cs typeface="Open Sans"/>
                <a:sym typeface="Open Sans"/>
              </a:rPr>
              <a:t>TL;DR: same CPU% may mean different throughput in terms of CPU work done. IPC helps to understand the workload better.</a:t>
            </a:r>
            <a:endParaRPr sz="1800">
              <a:solidFill>
                <a:srgbClr val="666666"/>
              </a:solidFill>
              <a:latin typeface="Open Sans"/>
              <a:ea typeface="Open Sans"/>
              <a:cs typeface="Open Sans"/>
              <a:sym typeface="Open Sans"/>
            </a:endParaRPr>
          </a:p>
          <a:p>
            <a:pPr indent="0" lvl="0" marL="0" rtl="0" algn="l">
              <a:spcBef>
                <a:spcPts val="600"/>
              </a:spcBef>
              <a:spcAft>
                <a:spcPts val="0"/>
              </a:spcAft>
              <a:buNone/>
            </a:pPr>
            <a:r>
              <a:t/>
            </a:r>
            <a:endParaRPr sz="1800">
              <a:solidFill>
                <a:srgbClr val="666666"/>
              </a:solidFill>
              <a:latin typeface="Open Sans"/>
              <a:ea typeface="Open Sans"/>
              <a:cs typeface="Open Sans"/>
              <a:sym typeface="Open Sans"/>
            </a:endParaRPr>
          </a:p>
          <a:p>
            <a:pPr indent="0" lvl="0" marL="0" rtl="0" algn="l">
              <a:spcBef>
                <a:spcPts val="600"/>
              </a:spcBef>
              <a:spcAft>
                <a:spcPts val="0"/>
              </a:spcAft>
              <a:buNone/>
            </a:pPr>
            <a:r>
              <a:t/>
            </a:r>
            <a:endParaRPr sz="1800">
              <a:solidFill>
                <a:srgbClr val="666666"/>
              </a:solidFill>
              <a:latin typeface="Open Sans"/>
              <a:ea typeface="Open Sans"/>
              <a:cs typeface="Open Sans"/>
              <a:sym typeface="Open Sans"/>
            </a:endParaRPr>
          </a:p>
        </p:txBody>
      </p:sp>
      <p:sp>
        <p:nvSpPr>
          <p:cNvPr id="362" name="Google Shape;362;p61"/>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Why can instructions per cycle be useful?</a:t>
            </a:r>
            <a:endParaRPr/>
          </a:p>
        </p:txBody>
      </p:sp>
      <p:pic>
        <p:nvPicPr>
          <p:cNvPr id="363" name="Google Shape;363;p61"/>
          <p:cNvPicPr preferRelativeResize="0"/>
          <p:nvPr/>
        </p:nvPicPr>
        <p:blipFill>
          <a:blip r:embed="rId4">
            <a:alphaModFix/>
          </a:blip>
          <a:stretch>
            <a:fillRect/>
          </a:stretch>
        </p:blipFill>
        <p:spPr>
          <a:xfrm>
            <a:off x="1632500" y="2906200"/>
            <a:ext cx="7356549" cy="2091749"/>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7" name="Shape 367"/>
        <p:cNvGrpSpPr/>
        <p:nvPr/>
      </p:nvGrpSpPr>
      <p:grpSpPr>
        <a:xfrm>
          <a:off x="0" y="0"/>
          <a:ext cx="0" cy="0"/>
          <a:chOff x="0" y="0"/>
          <a:chExt cx="0" cy="0"/>
        </a:xfrm>
      </p:grpSpPr>
      <p:sp>
        <p:nvSpPr>
          <p:cNvPr id="368" name="Google Shape;368;p62"/>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Other bundled examples: LLC (L3 Cache)</a:t>
            </a:r>
            <a:endParaRPr/>
          </a:p>
        </p:txBody>
      </p:sp>
      <p:pic>
        <p:nvPicPr>
          <p:cNvPr id="369" name="Google Shape;369;p62"/>
          <p:cNvPicPr preferRelativeResize="0"/>
          <p:nvPr/>
        </p:nvPicPr>
        <p:blipFill>
          <a:blip r:embed="rId3">
            <a:alphaModFix/>
          </a:blip>
          <a:stretch>
            <a:fillRect/>
          </a:stretch>
        </p:blipFill>
        <p:spPr>
          <a:xfrm>
            <a:off x="1225296" y="1060704"/>
            <a:ext cx="6693408" cy="4114798"/>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3" name="Shape 373"/>
        <p:cNvGrpSpPr/>
        <p:nvPr/>
      </p:nvGrpSpPr>
      <p:grpSpPr>
        <a:xfrm>
          <a:off x="0" y="0"/>
          <a:ext cx="0" cy="0"/>
          <a:chOff x="0" y="0"/>
          <a:chExt cx="0" cy="0"/>
        </a:xfrm>
      </p:grpSpPr>
      <p:sp>
        <p:nvSpPr>
          <p:cNvPr id="374" name="Google Shape;374;p63"/>
          <p:cNvSpPr txBox="1"/>
          <p:nvPr/>
        </p:nvSpPr>
        <p:spPr>
          <a:xfrm>
            <a:off x="562900" y="1190750"/>
            <a:ext cx="7402200" cy="28542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600"/>
              </a:spcBef>
              <a:spcAft>
                <a:spcPts val="0"/>
              </a:spcAft>
              <a:buNone/>
            </a:pPr>
            <a:r>
              <a:rPr lang="en" sz="1800">
                <a:solidFill>
                  <a:srgbClr val="666666"/>
                </a:solidFill>
                <a:latin typeface="Open Sans"/>
                <a:ea typeface="Open Sans"/>
                <a:cs typeface="Open Sans"/>
                <a:sym typeface="Open Sans"/>
              </a:rPr>
              <a:t>You can answer questions like:</a:t>
            </a:r>
            <a:endParaRPr sz="1800">
              <a:solidFill>
                <a:srgbClr val="666666"/>
              </a:solidFill>
              <a:latin typeface="Open Sans"/>
              <a:ea typeface="Open Sans"/>
              <a:cs typeface="Open Sans"/>
              <a:sym typeface="Open Sans"/>
            </a:endParaRPr>
          </a:p>
          <a:p>
            <a:pPr indent="-342900" lvl="0" marL="457200" rtl="0" algn="l">
              <a:lnSpc>
                <a:spcPct val="150000"/>
              </a:lnSpc>
              <a:spcBef>
                <a:spcPts val="600"/>
              </a:spcBef>
              <a:spcAft>
                <a:spcPts val="0"/>
              </a:spcAft>
              <a:buClr>
                <a:srgbClr val="666666"/>
              </a:buClr>
              <a:buSzPts val="1800"/>
              <a:buFont typeface="Open Sans"/>
              <a:buChar char="●"/>
            </a:pPr>
            <a:r>
              <a:rPr lang="en" sz="1800">
                <a:solidFill>
                  <a:srgbClr val="666666"/>
                </a:solidFill>
                <a:latin typeface="Open Sans"/>
                <a:ea typeface="Open Sans"/>
                <a:cs typeface="Open Sans"/>
                <a:sym typeface="Open Sans"/>
              </a:rPr>
              <a:t>Do I need to pay more for a CPU with bigger L3 cache?</a:t>
            </a:r>
            <a:endParaRPr sz="1800">
              <a:solidFill>
                <a:srgbClr val="666666"/>
              </a:solidFill>
              <a:latin typeface="Open Sans"/>
              <a:ea typeface="Open Sans"/>
              <a:cs typeface="Open Sans"/>
              <a:sym typeface="Open Sans"/>
            </a:endParaRPr>
          </a:p>
          <a:p>
            <a:pPr indent="-342900" lvl="0" marL="457200" rtl="0" algn="l">
              <a:lnSpc>
                <a:spcPct val="150000"/>
              </a:lnSpc>
              <a:spcBef>
                <a:spcPts val="0"/>
              </a:spcBef>
              <a:spcAft>
                <a:spcPts val="0"/>
              </a:spcAft>
              <a:buClr>
                <a:srgbClr val="666666"/>
              </a:buClr>
              <a:buSzPts val="1800"/>
              <a:buFont typeface="Open Sans"/>
              <a:buChar char="●"/>
            </a:pPr>
            <a:r>
              <a:rPr lang="en" sz="1800">
                <a:solidFill>
                  <a:srgbClr val="666666"/>
                </a:solidFill>
                <a:latin typeface="Open Sans"/>
                <a:ea typeface="Open Sans"/>
                <a:cs typeface="Open Sans"/>
                <a:sym typeface="Open Sans"/>
              </a:rPr>
              <a:t>How does having more cores affect my workload?</a:t>
            </a:r>
            <a:endParaRPr sz="1800">
              <a:solidFill>
                <a:srgbClr val="666666"/>
              </a:solidFill>
              <a:latin typeface="Open Sans"/>
              <a:ea typeface="Open Sans"/>
              <a:cs typeface="Open Sans"/>
              <a:sym typeface="Open Sans"/>
            </a:endParaRPr>
          </a:p>
          <a:p>
            <a:pPr indent="0" lvl="0" marL="0" rtl="0" algn="l">
              <a:lnSpc>
                <a:spcPct val="150000"/>
              </a:lnSpc>
              <a:spcBef>
                <a:spcPts val="600"/>
              </a:spcBef>
              <a:spcAft>
                <a:spcPts val="0"/>
              </a:spcAft>
              <a:buNone/>
            </a:pPr>
            <a:r>
              <a:rPr lang="en" sz="1800">
                <a:solidFill>
                  <a:srgbClr val="666666"/>
                </a:solidFill>
                <a:latin typeface="Open Sans"/>
                <a:ea typeface="Open Sans"/>
                <a:cs typeface="Open Sans"/>
                <a:sym typeface="Open Sans"/>
              </a:rPr>
              <a:t>LLC hit rate usually follows IPC patterns as well.</a:t>
            </a:r>
            <a:endParaRPr sz="1800">
              <a:solidFill>
                <a:srgbClr val="666666"/>
              </a:solidFill>
              <a:latin typeface="Open Sans"/>
              <a:ea typeface="Open Sans"/>
              <a:cs typeface="Open Sans"/>
              <a:sym typeface="Open Sans"/>
            </a:endParaRPr>
          </a:p>
        </p:txBody>
      </p:sp>
      <p:sp>
        <p:nvSpPr>
          <p:cNvPr id="375" name="Google Shape;375;p63"/>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Why can LLC hit rate be useful?</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9" name="Shape 379"/>
        <p:cNvGrpSpPr/>
        <p:nvPr/>
      </p:nvGrpSpPr>
      <p:grpSpPr>
        <a:xfrm>
          <a:off x="0" y="0"/>
          <a:ext cx="0" cy="0"/>
          <a:chOff x="0" y="0"/>
          <a:chExt cx="0" cy="0"/>
        </a:xfrm>
      </p:grpSpPr>
      <p:sp>
        <p:nvSpPr>
          <p:cNvPr id="380" name="Google Shape;380;p64"/>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Other bundled examples: run queue delay</a:t>
            </a:r>
            <a:endParaRPr/>
          </a:p>
        </p:txBody>
      </p:sp>
      <p:pic>
        <p:nvPicPr>
          <p:cNvPr id="381" name="Google Shape;381;p64"/>
          <p:cNvPicPr preferRelativeResize="0"/>
          <p:nvPr/>
        </p:nvPicPr>
        <p:blipFill>
          <a:blip r:embed="rId3">
            <a:alphaModFix/>
          </a:blip>
          <a:stretch>
            <a:fillRect/>
          </a:stretch>
        </p:blipFill>
        <p:spPr>
          <a:xfrm>
            <a:off x="1225296" y="1060704"/>
            <a:ext cx="6693408" cy="4114798"/>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5" name="Shape 385"/>
        <p:cNvGrpSpPr/>
        <p:nvPr/>
      </p:nvGrpSpPr>
      <p:grpSpPr>
        <a:xfrm>
          <a:off x="0" y="0"/>
          <a:ext cx="0" cy="0"/>
          <a:chOff x="0" y="0"/>
          <a:chExt cx="0" cy="0"/>
        </a:xfrm>
      </p:grpSpPr>
      <p:sp>
        <p:nvSpPr>
          <p:cNvPr id="386" name="Google Shape;386;p65"/>
          <p:cNvSpPr txBox="1"/>
          <p:nvPr/>
        </p:nvSpPr>
        <p:spPr>
          <a:xfrm>
            <a:off x="562900" y="1190750"/>
            <a:ext cx="7402200" cy="28542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600"/>
              </a:spcBef>
              <a:spcAft>
                <a:spcPts val="0"/>
              </a:spcAft>
              <a:buNone/>
            </a:pPr>
            <a:r>
              <a:rPr lang="en" sz="1800">
                <a:solidFill>
                  <a:srgbClr val="666666"/>
                </a:solidFill>
                <a:latin typeface="Open Sans"/>
                <a:ea typeface="Open Sans"/>
                <a:cs typeface="Open Sans"/>
                <a:sym typeface="Open Sans"/>
              </a:rPr>
              <a:t>See: “</a:t>
            </a:r>
            <a:r>
              <a:rPr lang="en" sz="1800" u="sng">
                <a:solidFill>
                  <a:schemeClr val="accent1"/>
                </a:solidFill>
                <a:latin typeface="Open Sans"/>
                <a:ea typeface="Open Sans"/>
                <a:cs typeface="Open Sans"/>
                <a:sym typeface="Open Sans"/>
                <a:hlinkClick r:id="rId3"/>
              </a:rPr>
              <a:t>perf sched for Linux CPU scheduler analysis</a:t>
            </a:r>
            <a:r>
              <a:rPr lang="en" sz="1800">
                <a:solidFill>
                  <a:srgbClr val="666666"/>
                </a:solidFill>
                <a:latin typeface="Open Sans"/>
                <a:ea typeface="Open Sans"/>
                <a:cs typeface="Open Sans"/>
                <a:sym typeface="Open Sans"/>
              </a:rPr>
              <a:t>” by Brendan G</a:t>
            </a:r>
            <a:r>
              <a:rPr lang="en" sz="1800">
                <a:solidFill>
                  <a:srgbClr val="666666"/>
                </a:solidFill>
                <a:latin typeface="Open Sans"/>
                <a:ea typeface="Open Sans"/>
                <a:cs typeface="Open Sans"/>
                <a:sym typeface="Open Sans"/>
              </a:rPr>
              <a:t>.</a:t>
            </a:r>
            <a:endParaRPr sz="1800">
              <a:solidFill>
                <a:srgbClr val="666666"/>
              </a:solidFill>
              <a:latin typeface="Open Sans"/>
              <a:ea typeface="Open Sans"/>
              <a:cs typeface="Open Sans"/>
              <a:sym typeface="Open Sans"/>
            </a:endParaRPr>
          </a:p>
          <a:p>
            <a:pPr indent="0" lvl="0" marL="0" rtl="0" algn="l">
              <a:lnSpc>
                <a:spcPct val="150000"/>
              </a:lnSpc>
              <a:spcBef>
                <a:spcPts val="600"/>
              </a:spcBef>
              <a:spcAft>
                <a:spcPts val="0"/>
              </a:spcAft>
              <a:buNone/>
            </a:pPr>
            <a:r>
              <a:rPr lang="en" sz="1800">
                <a:solidFill>
                  <a:srgbClr val="666666"/>
                </a:solidFill>
                <a:latin typeface="Open Sans"/>
                <a:ea typeface="Open Sans"/>
                <a:cs typeface="Open Sans"/>
                <a:sym typeface="Open Sans"/>
              </a:rPr>
              <a:t>You can see how contended your system is, how effective is the scheduler and how changing sysctls can affect that.</a:t>
            </a:r>
            <a:endParaRPr sz="1800">
              <a:solidFill>
                <a:srgbClr val="666666"/>
              </a:solidFill>
              <a:latin typeface="Open Sans"/>
              <a:ea typeface="Open Sans"/>
              <a:cs typeface="Open Sans"/>
              <a:sym typeface="Open Sans"/>
            </a:endParaRPr>
          </a:p>
          <a:p>
            <a:pPr indent="0" lvl="0" marL="0" rtl="0" algn="l">
              <a:lnSpc>
                <a:spcPct val="150000"/>
              </a:lnSpc>
              <a:spcBef>
                <a:spcPts val="600"/>
              </a:spcBef>
              <a:spcAft>
                <a:spcPts val="0"/>
              </a:spcAft>
              <a:buNone/>
            </a:pPr>
            <a:r>
              <a:rPr lang="en" sz="1800">
                <a:solidFill>
                  <a:srgbClr val="666666"/>
                </a:solidFill>
                <a:latin typeface="Open Sans"/>
                <a:ea typeface="Open Sans"/>
                <a:cs typeface="Open Sans"/>
                <a:sym typeface="Open Sans"/>
              </a:rPr>
              <a:t>It’s surprising how high delay is by default.</a:t>
            </a:r>
            <a:endParaRPr sz="1800">
              <a:solidFill>
                <a:srgbClr val="666666"/>
              </a:solidFill>
              <a:latin typeface="Open Sans"/>
              <a:ea typeface="Open Sans"/>
              <a:cs typeface="Open Sans"/>
              <a:sym typeface="Open Sans"/>
            </a:endParaRPr>
          </a:p>
          <a:p>
            <a:pPr indent="0" lvl="0" marL="0" rtl="0" algn="l">
              <a:lnSpc>
                <a:spcPct val="150000"/>
              </a:lnSpc>
              <a:spcBef>
                <a:spcPts val="600"/>
              </a:spcBef>
              <a:spcAft>
                <a:spcPts val="0"/>
              </a:spcAft>
              <a:buNone/>
            </a:pPr>
            <a:r>
              <a:t/>
            </a:r>
            <a:endParaRPr sz="1800">
              <a:solidFill>
                <a:srgbClr val="666666"/>
              </a:solidFill>
              <a:latin typeface="Open Sans"/>
              <a:ea typeface="Open Sans"/>
              <a:cs typeface="Open Sans"/>
              <a:sym typeface="Open Sans"/>
            </a:endParaRPr>
          </a:p>
          <a:p>
            <a:pPr indent="0" lvl="0" marL="0" rtl="0" algn="l">
              <a:lnSpc>
                <a:spcPct val="150000"/>
              </a:lnSpc>
              <a:spcBef>
                <a:spcPts val="600"/>
              </a:spcBef>
              <a:spcAft>
                <a:spcPts val="0"/>
              </a:spcAft>
              <a:buNone/>
            </a:pPr>
            <a:r>
              <a:rPr lang="en" sz="1800">
                <a:solidFill>
                  <a:srgbClr val="666666"/>
                </a:solidFill>
                <a:latin typeface="Open Sans"/>
                <a:ea typeface="Open Sans"/>
                <a:cs typeface="Open Sans"/>
                <a:sym typeface="Open Sans"/>
              </a:rPr>
              <a:t>From Scylla: “</a:t>
            </a:r>
            <a:r>
              <a:rPr lang="en" sz="1800" u="sng">
                <a:solidFill>
                  <a:schemeClr val="accent1"/>
                </a:solidFill>
                <a:latin typeface="Open Sans"/>
                <a:ea typeface="Open Sans"/>
                <a:cs typeface="Open Sans"/>
                <a:sym typeface="Open Sans"/>
                <a:hlinkClick r:id="rId4"/>
              </a:rPr>
              <a:t>Reducing latency spikes by tuning the CPU scheduler</a:t>
            </a:r>
            <a:r>
              <a:rPr lang="en" sz="1800">
                <a:solidFill>
                  <a:schemeClr val="dk2"/>
                </a:solidFill>
                <a:latin typeface="Open Sans"/>
                <a:ea typeface="Open Sans"/>
                <a:cs typeface="Open Sans"/>
                <a:sym typeface="Open Sans"/>
              </a:rPr>
              <a:t>”.</a:t>
            </a:r>
            <a:endParaRPr sz="1800">
              <a:solidFill>
                <a:schemeClr val="accent1"/>
              </a:solidFill>
              <a:latin typeface="Open Sans"/>
              <a:ea typeface="Open Sans"/>
              <a:cs typeface="Open Sans"/>
              <a:sym typeface="Open Sans"/>
            </a:endParaRPr>
          </a:p>
        </p:txBody>
      </p:sp>
      <p:sp>
        <p:nvSpPr>
          <p:cNvPr id="387" name="Google Shape;387;p65"/>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Why can run queue latency be useful?</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1" name="Shape 391"/>
        <p:cNvGrpSpPr/>
        <p:nvPr/>
      </p:nvGrpSpPr>
      <p:grpSpPr>
        <a:xfrm>
          <a:off x="0" y="0"/>
          <a:ext cx="0" cy="0"/>
          <a:chOff x="0" y="0"/>
          <a:chExt cx="0" cy="0"/>
        </a:xfrm>
      </p:grpSpPr>
      <p:sp>
        <p:nvSpPr>
          <p:cNvPr id="392" name="Google Shape;392;p66"/>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How many things can you measure?</a:t>
            </a:r>
            <a:endParaRPr/>
          </a:p>
        </p:txBody>
      </p:sp>
      <p:sp>
        <p:nvSpPr>
          <p:cNvPr id="393" name="Google Shape;393;p66"/>
          <p:cNvSpPr txBox="1"/>
          <p:nvPr>
            <p:ph type="title"/>
          </p:nvPr>
        </p:nvSpPr>
        <p:spPr>
          <a:xfrm>
            <a:off x="457200" y="1271016"/>
            <a:ext cx="8229600" cy="25965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sz="1800"/>
              <a:t>Numbers are from a production Cloudflare machine running Linux 4.14:</a:t>
            </a:r>
            <a:endParaRPr sz="1800"/>
          </a:p>
          <a:p>
            <a:pPr indent="-342900" lvl="0" marL="457200" rtl="0" algn="l">
              <a:lnSpc>
                <a:spcPct val="150000"/>
              </a:lnSpc>
              <a:spcBef>
                <a:spcPts val="0"/>
              </a:spcBef>
              <a:spcAft>
                <a:spcPts val="0"/>
              </a:spcAft>
              <a:buSzPts val="1800"/>
              <a:buChar char="●"/>
            </a:pPr>
            <a:r>
              <a:rPr lang="en" sz="1800"/>
              <a:t>501 hardware events and counters:</a:t>
            </a:r>
            <a:endParaRPr sz="1800"/>
          </a:p>
          <a:p>
            <a:pPr indent="-317500" lvl="1" marL="914400" rtl="0" algn="l">
              <a:lnSpc>
                <a:spcPct val="150000"/>
              </a:lnSpc>
              <a:spcBef>
                <a:spcPts val="0"/>
              </a:spcBef>
              <a:spcAft>
                <a:spcPts val="0"/>
              </a:spcAft>
              <a:buClr>
                <a:schemeClr val="lt1"/>
              </a:buClr>
              <a:buSzPts val="1400"/>
              <a:buFont typeface="Roboto Mono"/>
              <a:buChar char="○"/>
            </a:pPr>
            <a:r>
              <a:rPr b="0" lang="en" sz="1400">
                <a:solidFill>
                  <a:schemeClr val="lt1"/>
                </a:solidFill>
                <a:latin typeface="Roboto Mono"/>
                <a:ea typeface="Roboto Mono"/>
                <a:cs typeface="Roboto Mono"/>
                <a:sym typeface="Roboto Mono"/>
              </a:rPr>
              <a:t>sudo perf list hw cache pmu | grep '^  [a-z]' | wc -l</a:t>
            </a:r>
            <a:endParaRPr sz="1800"/>
          </a:p>
          <a:p>
            <a:pPr indent="-342900" lvl="0" marL="457200" rtl="0" algn="l">
              <a:lnSpc>
                <a:spcPct val="150000"/>
              </a:lnSpc>
              <a:spcBef>
                <a:spcPts val="0"/>
              </a:spcBef>
              <a:spcAft>
                <a:spcPts val="0"/>
              </a:spcAft>
              <a:buSzPts val="1800"/>
              <a:buChar char="●"/>
            </a:pPr>
            <a:r>
              <a:rPr lang="en" sz="1800"/>
              <a:t>1853 tracepoints:</a:t>
            </a:r>
            <a:endParaRPr sz="1800"/>
          </a:p>
          <a:p>
            <a:pPr indent="-317500" lvl="1" marL="914400" rtl="0" algn="l">
              <a:lnSpc>
                <a:spcPct val="150000"/>
              </a:lnSpc>
              <a:spcBef>
                <a:spcPts val="0"/>
              </a:spcBef>
              <a:spcAft>
                <a:spcPts val="0"/>
              </a:spcAft>
              <a:buClr>
                <a:schemeClr val="lt1"/>
              </a:buClr>
              <a:buSzPts val="1400"/>
              <a:buFont typeface="Roboto Mono"/>
              <a:buChar char="○"/>
            </a:pPr>
            <a:r>
              <a:rPr b="0" lang="en" sz="1400">
                <a:solidFill>
                  <a:schemeClr val="lt1"/>
                </a:solidFill>
                <a:latin typeface="Roboto Mono"/>
                <a:ea typeface="Roboto Mono"/>
                <a:cs typeface="Roboto Mono"/>
                <a:sym typeface="Roboto Mono"/>
              </a:rPr>
              <a:t>sudo perf list tracepoint | grep '^  [a-z]' | wc -l</a:t>
            </a:r>
            <a:endParaRPr b="0" sz="1400">
              <a:solidFill>
                <a:schemeClr val="lt1"/>
              </a:solidFill>
              <a:latin typeface="Roboto Mono"/>
              <a:ea typeface="Roboto Mono"/>
              <a:cs typeface="Roboto Mono"/>
              <a:sym typeface="Roboto Mono"/>
            </a:endParaRPr>
          </a:p>
          <a:p>
            <a:pPr indent="-317500" lvl="0" marL="457200" rtl="0" algn="l">
              <a:lnSpc>
                <a:spcPct val="150000"/>
              </a:lnSpc>
              <a:spcBef>
                <a:spcPts val="0"/>
              </a:spcBef>
              <a:spcAft>
                <a:spcPts val="0"/>
              </a:spcAft>
              <a:buClr>
                <a:schemeClr val="lt1"/>
              </a:buClr>
              <a:buSzPts val="1400"/>
              <a:buFont typeface="Roboto Mono"/>
              <a:buChar char="●"/>
            </a:pPr>
            <a:r>
              <a:rPr lang="en" sz="1400">
                <a:latin typeface="Roboto Mono"/>
                <a:ea typeface="Roboto Mono"/>
                <a:cs typeface="Roboto Mono"/>
                <a:sym typeface="Roboto Mono"/>
              </a:rPr>
              <a:t>Any non-inlined kernel function (there’s like a bazillion of them)</a:t>
            </a:r>
            <a:endParaRPr sz="1400">
              <a:latin typeface="Roboto Mono"/>
              <a:ea typeface="Roboto Mono"/>
              <a:cs typeface="Roboto Mono"/>
              <a:sym typeface="Roboto Mono"/>
            </a:endParaRPr>
          </a:p>
          <a:p>
            <a:pPr indent="-317500" lvl="0" marL="457200" rtl="0" algn="l">
              <a:lnSpc>
                <a:spcPct val="150000"/>
              </a:lnSpc>
              <a:spcBef>
                <a:spcPts val="0"/>
              </a:spcBef>
              <a:spcAft>
                <a:spcPts val="0"/>
              </a:spcAft>
              <a:buSzPts val="1400"/>
              <a:buFont typeface="Roboto Mono"/>
              <a:buChar char="●"/>
            </a:pPr>
            <a:r>
              <a:rPr lang="en" sz="1400">
                <a:latin typeface="Roboto Mono"/>
                <a:ea typeface="Roboto Mono"/>
                <a:cs typeface="Roboto Mono"/>
                <a:sym typeface="Roboto Mono"/>
              </a:rPr>
              <a:t>No support for USDT or uprobes yet</a:t>
            </a:r>
            <a:endParaRPr sz="1400">
              <a:latin typeface="Roboto Mono"/>
              <a:ea typeface="Roboto Mono"/>
              <a:cs typeface="Roboto Mono"/>
              <a:sym typeface="Roboto Mono"/>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7" name="Shape 397"/>
        <p:cNvGrpSpPr/>
        <p:nvPr/>
      </p:nvGrpSpPr>
      <p:grpSpPr>
        <a:xfrm>
          <a:off x="0" y="0"/>
          <a:ext cx="0" cy="0"/>
          <a:chOff x="0" y="0"/>
          <a:chExt cx="0" cy="0"/>
        </a:xfrm>
      </p:grpSpPr>
      <p:sp>
        <p:nvSpPr>
          <p:cNvPr id="398" name="Google Shape;398;p67"/>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Tools bundled with BCC</a:t>
            </a:r>
            <a:endParaRPr/>
          </a:p>
        </p:txBody>
      </p:sp>
      <p:pic>
        <p:nvPicPr>
          <p:cNvPr id="399" name="Google Shape;399;p67"/>
          <p:cNvPicPr preferRelativeResize="0"/>
          <p:nvPr/>
        </p:nvPicPr>
        <p:blipFill>
          <a:blip r:embed="rId3">
            <a:alphaModFix/>
          </a:blip>
          <a:stretch>
            <a:fillRect/>
          </a:stretch>
        </p:blipFill>
        <p:spPr>
          <a:xfrm>
            <a:off x="1875338" y="1136953"/>
            <a:ext cx="5393317" cy="3775322"/>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03" name="Shape 403"/>
        <p:cNvGrpSpPr/>
        <p:nvPr/>
      </p:nvGrpSpPr>
      <p:grpSpPr>
        <a:xfrm>
          <a:off x="0" y="0"/>
          <a:ext cx="0" cy="0"/>
          <a:chOff x="0" y="0"/>
          <a:chExt cx="0" cy="0"/>
        </a:xfrm>
      </p:grpSpPr>
      <p:sp>
        <p:nvSpPr>
          <p:cNvPr id="404" name="Google Shape;404;p68"/>
          <p:cNvSpPr txBox="1"/>
          <p:nvPr/>
        </p:nvSpPr>
        <p:spPr>
          <a:xfrm>
            <a:off x="562900" y="1190750"/>
            <a:ext cx="7402200" cy="28542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600"/>
              </a:spcBef>
              <a:spcAft>
                <a:spcPts val="0"/>
              </a:spcAft>
              <a:buNone/>
            </a:pPr>
            <a:r>
              <a:rPr lang="en" sz="1800">
                <a:solidFill>
                  <a:srgbClr val="666666"/>
                </a:solidFill>
                <a:latin typeface="Open Sans"/>
                <a:ea typeface="Open Sans"/>
                <a:cs typeface="Open Sans"/>
                <a:sym typeface="Open Sans"/>
              </a:rPr>
              <a:t>You should always measure yourself (system CPU is the metric).</a:t>
            </a:r>
            <a:endParaRPr sz="1800">
              <a:solidFill>
                <a:srgbClr val="666666"/>
              </a:solidFill>
              <a:latin typeface="Open Sans"/>
              <a:ea typeface="Open Sans"/>
              <a:cs typeface="Open Sans"/>
              <a:sym typeface="Open Sans"/>
            </a:endParaRPr>
          </a:p>
          <a:p>
            <a:pPr indent="0" lvl="0" marL="0" rtl="0" algn="l">
              <a:lnSpc>
                <a:spcPct val="150000"/>
              </a:lnSpc>
              <a:spcBef>
                <a:spcPts val="600"/>
              </a:spcBef>
              <a:spcAft>
                <a:spcPts val="0"/>
              </a:spcAft>
              <a:buNone/>
            </a:pPr>
            <a:r>
              <a:rPr lang="en" sz="1800" u="sng">
                <a:solidFill>
                  <a:schemeClr val="accent1"/>
                </a:solidFill>
                <a:latin typeface="Open Sans"/>
                <a:ea typeface="Open Sans"/>
                <a:cs typeface="Open Sans"/>
                <a:sym typeface="Open Sans"/>
                <a:hlinkClick r:id="rId3"/>
              </a:rPr>
              <a:t>H</a:t>
            </a:r>
            <a:r>
              <a:rPr lang="en" sz="1800" u="sng">
                <a:solidFill>
                  <a:schemeClr val="accent1"/>
                </a:solidFill>
                <a:latin typeface="Open Sans"/>
                <a:ea typeface="Open Sans"/>
                <a:cs typeface="Open Sans"/>
                <a:sym typeface="Open Sans"/>
                <a:hlinkClick r:id="rId4"/>
              </a:rPr>
              <a:t>ere’s what we’ve measured</a:t>
            </a:r>
            <a:r>
              <a:rPr lang="en" sz="1800">
                <a:solidFill>
                  <a:srgbClr val="666666"/>
                </a:solidFill>
                <a:latin typeface="Open Sans"/>
                <a:ea typeface="Open Sans"/>
                <a:cs typeface="Open Sans"/>
                <a:sym typeface="Open Sans"/>
              </a:rPr>
              <a:t> for getpid() syscall:</a:t>
            </a:r>
            <a:endParaRPr sz="1800">
              <a:solidFill>
                <a:srgbClr val="666666"/>
              </a:solidFill>
              <a:latin typeface="Open Sans"/>
              <a:ea typeface="Open Sans"/>
              <a:cs typeface="Open Sans"/>
              <a:sym typeface="Open Sans"/>
            </a:endParaRPr>
          </a:p>
          <a:p>
            <a:pPr indent="0" lvl="0" marL="0" rtl="0" algn="l">
              <a:lnSpc>
                <a:spcPct val="150000"/>
              </a:lnSpc>
              <a:spcBef>
                <a:spcPts val="600"/>
              </a:spcBef>
              <a:spcAft>
                <a:spcPts val="0"/>
              </a:spcAft>
              <a:buNone/>
            </a:pPr>
            <a:r>
              <a:t/>
            </a:r>
            <a:endParaRPr sz="1800">
              <a:solidFill>
                <a:srgbClr val="666666"/>
              </a:solidFill>
              <a:latin typeface="Open Sans"/>
              <a:ea typeface="Open Sans"/>
              <a:cs typeface="Open Sans"/>
              <a:sym typeface="Open Sans"/>
            </a:endParaRPr>
          </a:p>
        </p:txBody>
      </p:sp>
      <p:sp>
        <p:nvSpPr>
          <p:cNvPr id="405" name="Google Shape;405;p68"/>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eBPF overhead numbers for kprobes</a:t>
            </a:r>
            <a:endParaRPr/>
          </a:p>
        </p:txBody>
      </p:sp>
      <p:pic>
        <p:nvPicPr>
          <p:cNvPr id="406" name="Google Shape;406;p68"/>
          <p:cNvPicPr preferRelativeResize="0"/>
          <p:nvPr/>
        </p:nvPicPr>
        <p:blipFill>
          <a:blip r:embed="rId5">
            <a:alphaModFix/>
          </a:blip>
          <a:stretch>
            <a:fillRect/>
          </a:stretch>
        </p:blipFill>
        <p:spPr>
          <a:xfrm>
            <a:off x="1280175" y="2398452"/>
            <a:ext cx="6684924" cy="182315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10" name="Shape 410"/>
        <p:cNvGrpSpPr/>
        <p:nvPr/>
      </p:nvGrpSpPr>
      <p:grpSpPr>
        <a:xfrm>
          <a:off x="0" y="0"/>
          <a:ext cx="0" cy="0"/>
          <a:chOff x="0" y="0"/>
          <a:chExt cx="0" cy="0"/>
        </a:xfrm>
      </p:grpSpPr>
      <p:sp>
        <p:nvSpPr>
          <p:cNvPr id="411" name="Google Shape;411;p69"/>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900"/>
              <a:t>Where should you run ebpf_exporter</a:t>
            </a:r>
            <a:endParaRPr/>
          </a:p>
        </p:txBody>
      </p:sp>
      <p:sp>
        <p:nvSpPr>
          <p:cNvPr id="412" name="Google Shape;412;p69"/>
          <p:cNvSpPr txBox="1"/>
          <p:nvPr>
            <p:ph type="title"/>
          </p:nvPr>
        </p:nvSpPr>
        <p:spPr>
          <a:xfrm>
            <a:off x="457200" y="1273500"/>
            <a:ext cx="8229600" cy="2596500"/>
          </a:xfrm>
          <a:prstGeom prst="rect">
            <a:avLst/>
          </a:prstGeom>
        </p:spPr>
        <p:txBody>
          <a:bodyPr anchorCtr="0" anchor="t" bIns="91425" lIns="91425" spcFirstLastPara="1" rIns="91425" wrap="square" tIns="91425">
            <a:noAutofit/>
          </a:bodyPr>
          <a:lstStyle/>
          <a:p>
            <a:pPr indent="0" lvl="0" marL="0" rtl="0" algn="l">
              <a:lnSpc>
                <a:spcPct val="150000"/>
              </a:lnSpc>
              <a:spcBef>
                <a:spcPts val="600"/>
              </a:spcBef>
              <a:spcAft>
                <a:spcPts val="0"/>
              </a:spcAft>
              <a:buClr>
                <a:srgbClr val="000000"/>
              </a:buClr>
              <a:buSzPts val="1100"/>
              <a:buFont typeface="Arial"/>
              <a:buNone/>
            </a:pPr>
            <a:r>
              <a:rPr lang="en" sz="1800"/>
              <a:t>Anywhere where overhead is worth it.</a:t>
            </a:r>
            <a:endParaRPr sz="1800"/>
          </a:p>
          <a:p>
            <a:pPr indent="-342900" lvl="0" marL="457200" rtl="0" algn="l">
              <a:lnSpc>
                <a:spcPct val="150000"/>
              </a:lnSpc>
              <a:spcBef>
                <a:spcPts val="600"/>
              </a:spcBef>
              <a:spcAft>
                <a:spcPts val="0"/>
              </a:spcAft>
              <a:buClr>
                <a:schemeClr val="lt1"/>
              </a:buClr>
              <a:buSzPts val="1800"/>
              <a:buFont typeface="Open Sans"/>
              <a:buChar char="●"/>
            </a:pPr>
            <a:r>
              <a:rPr lang="en" sz="1800"/>
              <a:t>Simple programs can run anywhere</a:t>
            </a:r>
            <a:endParaRPr sz="1800"/>
          </a:p>
          <a:p>
            <a:pPr indent="-342900" lvl="0" marL="457200" rtl="0" algn="l">
              <a:lnSpc>
                <a:spcPct val="150000"/>
              </a:lnSpc>
              <a:spcBef>
                <a:spcPts val="0"/>
              </a:spcBef>
              <a:spcAft>
                <a:spcPts val="0"/>
              </a:spcAft>
              <a:buClr>
                <a:schemeClr val="lt1"/>
              </a:buClr>
              <a:buSzPts val="1800"/>
              <a:buFont typeface="Open Sans"/>
              <a:buChar char="●"/>
            </a:pPr>
            <a:r>
              <a:rPr lang="en" sz="1800"/>
              <a:t>Complex programs (run queue latency) can be gated to:</a:t>
            </a:r>
            <a:endParaRPr sz="1800"/>
          </a:p>
          <a:p>
            <a:pPr indent="-342900" lvl="1" marL="914400" rtl="0" algn="l">
              <a:lnSpc>
                <a:spcPct val="150000"/>
              </a:lnSpc>
              <a:spcBef>
                <a:spcPts val="0"/>
              </a:spcBef>
              <a:spcAft>
                <a:spcPts val="0"/>
              </a:spcAft>
              <a:buClr>
                <a:schemeClr val="lt1"/>
              </a:buClr>
              <a:buSzPts val="1800"/>
              <a:buFont typeface="Open Sans"/>
              <a:buChar char="○"/>
            </a:pPr>
            <a:r>
              <a:rPr b="0" lang="en" sz="1800">
                <a:solidFill>
                  <a:schemeClr val="lt1"/>
                </a:solidFill>
                <a:latin typeface="Open Sans"/>
                <a:ea typeface="Open Sans"/>
                <a:cs typeface="Open Sans"/>
                <a:sym typeface="Open Sans"/>
              </a:rPr>
              <a:t>Canary machines where you test upgrades</a:t>
            </a:r>
            <a:endParaRPr b="0" sz="1800">
              <a:solidFill>
                <a:schemeClr val="lt1"/>
              </a:solidFill>
              <a:latin typeface="Open Sans"/>
              <a:ea typeface="Open Sans"/>
              <a:cs typeface="Open Sans"/>
              <a:sym typeface="Open Sans"/>
            </a:endParaRPr>
          </a:p>
          <a:p>
            <a:pPr indent="-342900" lvl="1" marL="914400" rtl="0" algn="l">
              <a:lnSpc>
                <a:spcPct val="150000"/>
              </a:lnSpc>
              <a:spcBef>
                <a:spcPts val="0"/>
              </a:spcBef>
              <a:spcAft>
                <a:spcPts val="0"/>
              </a:spcAft>
              <a:buClr>
                <a:schemeClr val="lt1"/>
              </a:buClr>
              <a:buSzPts val="1800"/>
              <a:buFont typeface="Open Sans"/>
              <a:buChar char="○"/>
            </a:pPr>
            <a:r>
              <a:rPr b="0" lang="en" sz="1800">
                <a:solidFill>
                  <a:schemeClr val="lt1"/>
                </a:solidFill>
                <a:latin typeface="Open Sans"/>
                <a:ea typeface="Open Sans"/>
                <a:cs typeface="Open Sans"/>
                <a:sym typeface="Open Sans"/>
              </a:rPr>
              <a:t>Timeline around updates</a:t>
            </a:r>
            <a:endParaRPr b="0" sz="1800">
              <a:solidFill>
                <a:schemeClr val="lt1"/>
              </a:solidFill>
              <a:latin typeface="Open Sans"/>
              <a:ea typeface="Open Sans"/>
              <a:cs typeface="Open Sans"/>
              <a:sym typeface="Open Sans"/>
            </a:endParaRPr>
          </a:p>
          <a:p>
            <a:pPr indent="0" lvl="0" marL="0" rtl="0" algn="l">
              <a:lnSpc>
                <a:spcPct val="150000"/>
              </a:lnSpc>
              <a:spcBef>
                <a:spcPts val="600"/>
              </a:spcBef>
              <a:spcAft>
                <a:spcPts val="0"/>
              </a:spcAft>
              <a:buNone/>
            </a:pPr>
            <a:r>
              <a:t/>
            </a:r>
            <a:endParaRPr sz="1800"/>
          </a:p>
          <a:p>
            <a:pPr indent="0" lvl="0" marL="0" rtl="0" algn="l">
              <a:lnSpc>
                <a:spcPct val="150000"/>
              </a:lnSpc>
              <a:spcBef>
                <a:spcPts val="600"/>
              </a:spcBef>
              <a:spcAft>
                <a:spcPts val="0"/>
              </a:spcAft>
              <a:buNone/>
            </a:pPr>
            <a:r>
              <a:rPr lang="en" sz="1800"/>
              <a:t>At Cloudflare we do exactly this, except we use canary datacenters.</a:t>
            </a:r>
            <a:endParaRPr sz="1800"/>
          </a:p>
          <a:p>
            <a:pPr indent="0" lvl="0" marL="0" rtl="0" algn="l">
              <a:lnSpc>
                <a:spcPct val="150000"/>
              </a:lnSpc>
              <a:spcBef>
                <a:spcPts val="0"/>
              </a:spcBef>
              <a:spcAft>
                <a:spcPts val="0"/>
              </a:spcAft>
              <a:buNone/>
            </a:pPr>
            <a:r>
              <a:t/>
            </a:r>
            <a:endParaRPr sz="1800"/>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16" name="Shape 416"/>
        <p:cNvGrpSpPr/>
        <p:nvPr/>
      </p:nvGrpSpPr>
      <p:grpSpPr>
        <a:xfrm>
          <a:off x="0" y="0"/>
          <a:ext cx="0" cy="0"/>
          <a:chOff x="0" y="0"/>
          <a:chExt cx="0" cy="0"/>
        </a:xfrm>
      </p:grpSpPr>
      <p:sp>
        <p:nvSpPr>
          <p:cNvPr id="417" name="Google Shape;417;p70"/>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900"/>
              <a:t>Thank you</a:t>
            </a:r>
            <a:endParaRPr/>
          </a:p>
        </p:txBody>
      </p:sp>
      <p:sp>
        <p:nvSpPr>
          <p:cNvPr id="418" name="Google Shape;418;p70"/>
          <p:cNvSpPr txBox="1"/>
          <p:nvPr>
            <p:ph type="title"/>
          </p:nvPr>
        </p:nvSpPr>
        <p:spPr>
          <a:xfrm>
            <a:off x="457200" y="1273500"/>
            <a:ext cx="8229600" cy="25965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sz="1800"/>
              <a:t>Run it: </a:t>
            </a:r>
            <a:r>
              <a:rPr lang="en" sz="1800" u="sng">
                <a:hlinkClick r:id="rId3"/>
              </a:rPr>
              <a:t>https://github.com/cloudflare/ebpf_exporter</a:t>
            </a:r>
            <a:r>
              <a:rPr lang="en" sz="1800"/>
              <a:t> (there are docs!)</a:t>
            </a:r>
            <a:endParaRPr sz="1800"/>
          </a:p>
          <a:p>
            <a:pPr indent="0" lvl="0" marL="0" rtl="0" algn="l">
              <a:lnSpc>
                <a:spcPct val="150000"/>
              </a:lnSpc>
              <a:spcBef>
                <a:spcPts val="0"/>
              </a:spcBef>
              <a:spcAft>
                <a:spcPts val="0"/>
              </a:spcAft>
              <a:buNone/>
            </a:pPr>
            <a:r>
              <a:t/>
            </a:r>
            <a:endParaRPr sz="1800"/>
          </a:p>
          <a:p>
            <a:pPr indent="0" lvl="0" marL="0" rtl="0" algn="l">
              <a:lnSpc>
                <a:spcPct val="150000"/>
              </a:lnSpc>
              <a:spcBef>
                <a:spcPts val="0"/>
              </a:spcBef>
              <a:spcAft>
                <a:spcPts val="0"/>
              </a:spcAft>
              <a:buNone/>
            </a:pPr>
            <a:r>
              <a:rPr lang="en" sz="1800"/>
              <a:t>Reading materials on eBPF:</a:t>
            </a:r>
            <a:endParaRPr sz="1800"/>
          </a:p>
          <a:p>
            <a:pPr indent="-342900" lvl="0" marL="457200" rtl="0" algn="l">
              <a:lnSpc>
                <a:spcPct val="150000"/>
              </a:lnSpc>
              <a:spcBef>
                <a:spcPts val="0"/>
              </a:spcBef>
              <a:spcAft>
                <a:spcPts val="0"/>
              </a:spcAft>
              <a:buSzPts val="1800"/>
              <a:buChar char="●"/>
            </a:pPr>
            <a:r>
              <a:rPr lang="en" sz="1800" u="sng">
                <a:hlinkClick r:id="rId4"/>
              </a:rPr>
              <a:t>https://iovisor.github.io/bcc/</a:t>
            </a:r>
            <a:endParaRPr sz="1800"/>
          </a:p>
          <a:p>
            <a:pPr indent="-342900" lvl="0" marL="457200" rtl="0" algn="l">
              <a:lnSpc>
                <a:spcPct val="150000"/>
              </a:lnSpc>
              <a:spcBef>
                <a:spcPts val="0"/>
              </a:spcBef>
              <a:spcAft>
                <a:spcPts val="0"/>
              </a:spcAft>
              <a:buSzPts val="1800"/>
              <a:buChar char="●"/>
            </a:pPr>
            <a:r>
              <a:rPr lang="en" sz="1800" u="sng">
                <a:hlinkClick r:id="rId5"/>
              </a:rPr>
              <a:t>https://github.com/iovisor/bcc/blob/master/docs/reference_guide.md</a:t>
            </a:r>
            <a:endParaRPr sz="1800"/>
          </a:p>
          <a:p>
            <a:pPr indent="-342900" lvl="0" marL="457200" rtl="0" algn="l">
              <a:lnSpc>
                <a:spcPct val="150000"/>
              </a:lnSpc>
              <a:spcBef>
                <a:spcPts val="0"/>
              </a:spcBef>
              <a:spcAft>
                <a:spcPts val="0"/>
              </a:spcAft>
              <a:buSzPts val="1800"/>
              <a:buChar char="●"/>
            </a:pPr>
            <a:r>
              <a:rPr lang="en" sz="1800" u="sng">
                <a:hlinkClick r:id="rId6"/>
              </a:rPr>
              <a:t>http://www.brendangregg.com/ebpf.html</a:t>
            </a:r>
            <a:endParaRPr sz="1800"/>
          </a:p>
          <a:p>
            <a:pPr indent="-342900" lvl="0" marL="457200" rtl="0" algn="l">
              <a:lnSpc>
                <a:spcPct val="150000"/>
              </a:lnSpc>
              <a:spcBef>
                <a:spcPts val="0"/>
              </a:spcBef>
              <a:spcAft>
                <a:spcPts val="0"/>
              </a:spcAft>
              <a:buSzPts val="1800"/>
              <a:buChar char="●"/>
            </a:pPr>
            <a:r>
              <a:rPr lang="en" sz="1800" u="sng">
                <a:hlinkClick r:id="rId7"/>
              </a:rPr>
              <a:t>http://docs.cilium.io/en/latest/bpf/</a:t>
            </a:r>
            <a:endParaRPr sz="1800"/>
          </a:p>
          <a:p>
            <a:pPr indent="0" lvl="0" marL="0" rtl="0" algn="l">
              <a:lnSpc>
                <a:spcPct val="150000"/>
              </a:lnSpc>
              <a:spcBef>
                <a:spcPts val="0"/>
              </a:spcBef>
              <a:spcAft>
                <a:spcPts val="0"/>
              </a:spcAft>
              <a:buNone/>
            </a:pPr>
            <a:r>
              <a:t/>
            </a:r>
            <a:endParaRPr sz="1800"/>
          </a:p>
          <a:p>
            <a:pPr indent="0" lvl="0" marL="0" rtl="0" algn="l">
              <a:lnSpc>
                <a:spcPct val="150000"/>
              </a:lnSpc>
              <a:spcBef>
                <a:spcPts val="0"/>
              </a:spcBef>
              <a:spcAft>
                <a:spcPts val="0"/>
              </a:spcAft>
              <a:buNone/>
            </a:pPr>
            <a:r>
              <a:rPr lang="en" sz="1800"/>
              <a:t>Ivan on twitter: </a:t>
            </a:r>
            <a:r>
              <a:rPr lang="en" sz="1800" u="sng">
                <a:hlinkClick r:id="rId8"/>
              </a:rPr>
              <a:t>@ibobrik</a:t>
            </a:r>
            <a:endParaRPr sz="1800"/>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22" name="Shape 422"/>
        <p:cNvGrpSpPr/>
        <p:nvPr/>
      </p:nvGrpSpPr>
      <p:grpSpPr>
        <a:xfrm>
          <a:off x="0" y="0"/>
          <a:ext cx="0" cy="0"/>
          <a:chOff x="0" y="0"/>
          <a:chExt cx="0" cy="0"/>
        </a:xfrm>
      </p:grpSpPr>
      <p:sp>
        <p:nvSpPr>
          <p:cNvPr id="423" name="Google Shape;423;p71"/>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Questions?</a:t>
            </a:r>
            <a:endParaRPr/>
          </a:p>
        </p:txBody>
      </p:sp>
      <p:pic>
        <p:nvPicPr>
          <p:cNvPr id="424" name="Google Shape;424;p71"/>
          <p:cNvPicPr preferRelativeResize="0"/>
          <p:nvPr/>
        </p:nvPicPr>
        <p:blipFill>
          <a:blip r:embed="rId3">
            <a:alphaModFix/>
          </a:blip>
          <a:stretch>
            <a:fillRect/>
          </a:stretch>
        </p:blipFill>
        <p:spPr>
          <a:xfrm>
            <a:off x="2286000" y="1063378"/>
            <a:ext cx="4572000" cy="34290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loudflare Presentation (whi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